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44"/>
  </p:notesMasterIdLst>
  <p:sldIdLst>
    <p:sldId id="317" r:id="rId3"/>
    <p:sldId id="318" r:id="rId4"/>
    <p:sldId id="320" r:id="rId5"/>
    <p:sldId id="321" r:id="rId6"/>
    <p:sldId id="324" r:id="rId7"/>
    <p:sldId id="337" r:id="rId8"/>
    <p:sldId id="327" r:id="rId9"/>
    <p:sldId id="328" r:id="rId10"/>
    <p:sldId id="338" r:id="rId11"/>
    <p:sldId id="339" r:id="rId12"/>
    <p:sldId id="370" r:id="rId13"/>
    <p:sldId id="404" r:id="rId14"/>
    <p:sldId id="411" r:id="rId15"/>
    <p:sldId id="256" r:id="rId16"/>
    <p:sldId id="262" r:id="rId17"/>
    <p:sldId id="259" r:id="rId18"/>
    <p:sldId id="414" r:id="rId19"/>
    <p:sldId id="267" r:id="rId20"/>
    <p:sldId id="276" r:id="rId21"/>
    <p:sldId id="279" r:id="rId22"/>
    <p:sldId id="280" r:id="rId23"/>
    <p:sldId id="281" r:id="rId24"/>
    <p:sldId id="282" r:id="rId25"/>
    <p:sldId id="257" r:id="rId26"/>
    <p:sldId id="293" r:id="rId27"/>
    <p:sldId id="429" r:id="rId28"/>
    <p:sldId id="430" r:id="rId29"/>
    <p:sldId id="431" r:id="rId30"/>
    <p:sldId id="433" r:id="rId31"/>
    <p:sldId id="435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424" r:id="rId41"/>
    <p:sldId id="425" r:id="rId42"/>
    <p:sldId id="38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EAEA"/>
    <a:srgbClr val="C0C0C0"/>
    <a:srgbClr val="969696"/>
    <a:srgbClr val="000000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345" autoAdjust="0"/>
  </p:normalViewPr>
  <p:slideViewPr>
    <p:cSldViewPr snapToGrid="0">
      <p:cViewPr varScale="1">
        <p:scale>
          <a:sx n="66" d="100"/>
          <a:sy n="66" d="100"/>
        </p:scale>
        <p:origin x="15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4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rea Rodolfo" userId="c49c27d1-31e1-4040-bed1-154a0c483aa6" providerId="ADAL" clId="{9509D6C7-5B7E-47AF-8550-808DCED05182}"/>
    <pc:docChg chg="custSel modSld">
      <pc:chgData name="Correa Rodolfo" userId="c49c27d1-31e1-4040-bed1-154a0c483aa6" providerId="ADAL" clId="{9509D6C7-5B7E-47AF-8550-808DCED05182}" dt="2018-12-13T11:48:33.192" v="4" actId="14100"/>
      <pc:docMkLst>
        <pc:docMk/>
      </pc:docMkLst>
      <pc:sldChg chg="delSp modSp">
        <pc:chgData name="Correa Rodolfo" userId="c49c27d1-31e1-4040-bed1-154a0c483aa6" providerId="ADAL" clId="{9509D6C7-5B7E-47AF-8550-808DCED05182}" dt="2018-12-13T11:48:33.192" v="4" actId="14100"/>
        <pc:sldMkLst>
          <pc:docMk/>
          <pc:sldMk cId="702949361" sldId="323"/>
        </pc:sldMkLst>
        <pc:spChg chg="mod">
          <ac:chgData name="Correa Rodolfo" userId="c49c27d1-31e1-4040-bed1-154a0c483aa6" providerId="ADAL" clId="{9509D6C7-5B7E-47AF-8550-808DCED05182}" dt="2018-12-13T11:48:33.192" v="4" actId="14100"/>
          <ac:spMkLst>
            <pc:docMk/>
            <pc:sldMk cId="702949361" sldId="323"/>
            <ac:spMk id="4" creationId="{00000000-0000-0000-0000-000000000000}"/>
          </ac:spMkLst>
        </pc:spChg>
        <pc:spChg chg="mod">
          <ac:chgData name="Correa Rodolfo" userId="c49c27d1-31e1-4040-bed1-154a0c483aa6" providerId="ADAL" clId="{9509D6C7-5B7E-47AF-8550-808DCED05182}" dt="2018-12-13T11:48:29.470" v="2" actId="1076"/>
          <ac:spMkLst>
            <pc:docMk/>
            <pc:sldMk cId="702949361" sldId="323"/>
            <ac:spMk id="5" creationId="{00000000-0000-0000-0000-000000000000}"/>
          </ac:spMkLst>
        </pc:spChg>
        <pc:spChg chg="del">
          <ac:chgData name="Correa Rodolfo" userId="c49c27d1-31e1-4040-bed1-154a0c483aa6" providerId="ADAL" clId="{9509D6C7-5B7E-47AF-8550-808DCED05182}" dt="2018-12-13T11:48:25.485" v="1" actId="478"/>
          <ac:spMkLst>
            <pc:docMk/>
            <pc:sldMk cId="702949361" sldId="323"/>
            <ac:spMk id="6" creationId="{00000000-0000-0000-0000-000000000000}"/>
          </ac:spMkLst>
        </pc:spChg>
        <pc:picChg chg="del">
          <ac:chgData name="Correa Rodolfo" userId="c49c27d1-31e1-4040-bed1-154a0c483aa6" providerId="ADAL" clId="{9509D6C7-5B7E-47AF-8550-808DCED05182}" dt="2018-12-13T11:48:23.032" v="0" actId="478"/>
          <ac:picMkLst>
            <pc:docMk/>
            <pc:sldMk cId="702949361" sldId="323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3AF1-C34E-42F3-B8C1-CDE3E3EA06F0}" type="datetimeFigureOut">
              <a:rPr lang="pt-BR" smtClean="0"/>
              <a:t>12/06/2019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AAD4C-C1BA-4BEC-A2A7-DA37791E18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2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DB18E-3F97-4AF7-AD02-574FFB776D5A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2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8145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sz="2300" dirty="0"/>
              <a:t>Flow rate for 1254 FCUs ≈ 50m</a:t>
            </a:r>
            <a:r>
              <a:rPr lang="en-GB" sz="2300" baseline="30000" dirty="0"/>
              <a:t>3</a:t>
            </a:r>
            <a:r>
              <a:rPr lang="en-GB" sz="2300" dirty="0"/>
              <a:t>/h</a:t>
            </a:r>
          </a:p>
          <a:p>
            <a:endParaRPr lang="en-GB" i="1" dirty="0"/>
          </a:p>
          <a:p>
            <a:endParaRPr lang="en-GB" i="1" dirty="0"/>
          </a:p>
          <a:p>
            <a:r>
              <a:rPr lang="en-GB" i="1" dirty="0"/>
              <a:t>P</a:t>
            </a:r>
            <a:r>
              <a:rPr lang="en-GB" i="1" baseline="-25000" dirty="0"/>
              <a:t>h</a:t>
            </a:r>
            <a:r>
              <a:rPr lang="en-GB" i="1" dirty="0"/>
              <a:t> = q ρ g h / (3.6 10</a:t>
            </a:r>
            <a:r>
              <a:rPr lang="en-GB" i="1" baseline="30000" dirty="0"/>
              <a:t>6</a:t>
            </a:r>
            <a:r>
              <a:rPr lang="en-GB" i="1" dirty="0"/>
              <a:t>)</a:t>
            </a:r>
            <a:r>
              <a:rPr lang="en-GB" i="1" baseline="30000" dirty="0"/>
              <a:t> </a:t>
            </a:r>
            <a:r>
              <a:rPr lang="en-GB" i="1" dirty="0"/>
              <a:t>(1)</a:t>
            </a:r>
            <a:endParaRPr lang="en-GB" dirty="0"/>
          </a:p>
          <a:p>
            <a:r>
              <a:rPr lang="en-GB" i="1" dirty="0"/>
              <a:t>where </a:t>
            </a:r>
            <a:endParaRPr lang="en-GB" dirty="0"/>
          </a:p>
          <a:p>
            <a:r>
              <a:rPr lang="en-GB" i="1" dirty="0"/>
              <a:t>P</a:t>
            </a:r>
            <a:r>
              <a:rPr lang="en-GB" i="1" baseline="-25000" dirty="0"/>
              <a:t>h</a:t>
            </a:r>
            <a:r>
              <a:rPr lang="en-GB" i="1" dirty="0"/>
              <a:t> = power (kW)</a:t>
            </a:r>
            <a:endParaRPr lang="en-GB" dirty="0"/>
          </a:p>
          <a:p>
            <a:r>
              <a:rPr lang="en-GB" i="1" dirty="0"/>
              <a:t>q = flow capacity (m</a:t>
            </a:r>
            <a:r>
              <a:rPr lang="en-GB" i="1" baseline="30000" dirty="0"/>
              <a:t>3</a:t>
            </a:r>
            <a:r>
              <a:rPr lang="en-GB" i="1" dirty="0"/>
              <a:t>/h)</a:t>
            </a:r>
            <a:endParaRPr lang="en-GB" dirty="0"/>
          </a:p>
          <a:p>
            <a:r>
              <a:rPr lang="en-GB" i="1" dirty="0"/>
              <a:t>ρ = density of fluid (kg/m</a:t>
            </a:r>
            <a:r>
              <a:rPr lang="en-GB" i="1" baseline="30000" dirty="0"/>
              <a:t>3</a:t>
            </a:r>
            <a:r>
              <a:rPr lang="en-GB" i="1" dirty="0"/>
              <a:t>)</a:t>
            </a:r>
            <a:endParaRPr lang="en-GB" dirty="0"/>
          </a:p>
          <a:p>
            <a:r>
              <a:rPr lang="en-GB" i="1" dirty="0"/>
              <a:t>g = gravity (9.81 m/s</a:t>
            </a:r>
            <a:r>
              <a:rPr lang="en-GB" i="1" baseline="30000" dirty="0"/>
              <a:t>2</a:t>
            </a:r>
            <a:r>
              <a:rPr lang="en-GB" i="1" dirty="0"/>
              <a:t>)</a:t>
            </a:r>
            <a:endParaRPr lang="en-GB" dirty="0"/>
          </a:p>
          <a:p>
            <a:r>
              <a:rPr lang="en-GB" i="1" dirty="0"/>
              <a:t>h = differential head (m) 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Example - Power pumping Water</a:t>
            </a:r>
          </a:p>
          <a:p>
            <a:r>
              <a:rPr lang="en-GB" i="1" dirty="0"/>
              <a:t>50 m</a:t>
            </a:r>
            <a:r>
              <a:rPr lang="en-GB" i="1" baseline="30000" dirty="0"/>
              <a:t>3</a:t>
            </a:r>
            <a:r>
              <a:rPr lang="en-GB" i="1" dirty="0"/>
              <a:t>/h</a:t>
            </a:r>
            <a:r>
              <a:rPr lang="en-GB" dirty="0"/>
              <a:t> of water is pumped a head of </a:t>
            </a:r>
            <a:r>
              <a:rPr lang="en-GB" i="1" dirty="0"/>
              <a:t>3m</a:t>
            </a:r>
            <a:r>
              <a:rPr lang="en-GB" dirty="0"/>
              <a:t>. The theoretical pump power can be calculated as</a:t>
            </a:r>
          </a:p>
          <a:p>
            <a:r>
              <a:rPr lang="en-GB" i="1" dirty="0">
                <a:effectLst/>
              </a:rPr>
              <a:t>P</a:t>
            </a:r>
            <a:r>
              <a:rPr lang="en-GB" i="1" baseline="-25000" dirty="0">
                <a:effectLst/>
              </a:rPr>
              <a:t>h</a:t>
            </a:r>
            <a:r>
              <a:rPr lang="en-GB" i="1" dirty="0">
                <a:effectLst/>
              </a:rPr>
              <a:t> = (1 m</a:t>
            </a:r>
            <a:r>
              <a:rPr lang="en-GB" i="1" baseline="30000" dirty="0">
                <a:effectLst/>
              </a:rPr>
              <a:t>3</a:t>
            </a:r>
            <a:r>
              <a:rPr lang="en-GB" i="1" dirty="0">
                <a:effectLst/>
              </a:rPr>
              <a:t>/h) (1000 kg/m</a:t>
            </a:r>
            <a:r>
              <a:rPr lang="en-GB" i="1" baseline="30000" dirty="0">
                <a:effectLst/>
              </a:rPr>
              <a:t>3</a:t>
            </a:r>
            <a:r>
              <a:rPr lang="en-GB" i="1" dirty="0">
                <a:effectLst/>
              </a:rPr>
              <a:t>) (9.81 m/s</a:t>
            </a:r>
            <a:r>
              <a:rPr lang="en-GB" i="1" baseline="30000" dirty="0">
                <a:effectLst/>
              </a:rPr>
              <a:t>2</a:t>
            </a:r>
            <a:r>
              <a:rPr lang="en-GB" i="1" dirty="0">
                <a:effectLst/>
              </a:rPr>
              <a:t>) (3 m) / (3.6 10</a:t>
            </a:r>
            <a:r>
              <a:rPr lang="en-GB" i="1" baseline="30000" dirty="0">
                <a:effectLst/>
              </a:rPr>
              <a:t>6</a:t>
            </a:r>
            <a:r>
              <a:rPr lang="en-GB" i="1" dirty="0">
                <a:effectLst/>
              </a:rPr>
              <a:t>)</a:t>
            </a:r>
            <a:r>
              <a:rPr lang="en-GB" baseline="30000" dirty="0">
                <a:effectLst/>
              </a:rPr>
              <a:t> </a:t>
            </a:r>
            <a:br>
              <a:rPr lang="en-GB" baseline="30000" dirty="0">
                <a:effectLst/>
              </a:rPr>
            </a:b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= </a:t>
            </a:r>
            <a:r>
              <a:rPr lang="en-GB" i="1" u="sng" dirty="0">
                <a:effectLst/>
              </a:rPr>
              <a:t>0.7</a:t>
            </a:r>
            <a:r>
              <a:rPr lang="en-GB" i="1" dirty="0">
                <a:effectLst/>
              </a:rPr>
              <a:t> kW</a:t>
            </a: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DB18E-3F97-4AF7-AD02-574FFB776D5A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7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1254 x 2 x 10 /</a:t>
            </a:r>
            <a:r>
              <a:rPr lang="en-GB" baseline="0" dirty="0"/>
              <a:t> 60 </a:t>
            </a:r>
            <a:r>
              <a:rPr lang="en-GB" dirty="0"/>
              <a:t>= 418</a:t>
            </a:r>
            <a:r>
              <a:rPr lang="en-GB" baseline="0" dirty="0"/>
              <a:t> hours</a:t>
            </a:r>
          </a:p>
          <a:p>
            <a:pPr defTabSz="88145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dirty="0"/>
              <a:t>70 x 2 x 30 /</a:t>
            </a:r>
            <a:r>
              <a:rPr lang="en-GB" baseline="0" dirty="0"/>
              <a:t> 60 </a:t>
            </a:r>
            <a:r>
              <a:rPr lang="en-GB" dirty="0"/>
              <a:t>= 70</a:t>
            </a:r>
            <a:r>
              <a:rPr lang="en-GB" baseline="0" dirty="0"/>
              <a:t> hours</a:t>
            </a:r>
          </a:p>
          <a:p>
            <a:r>
              <a:rPr lang="en-GB" dirty="0"/>
              <a:t>1254 x 15 / 60 </a:t>
            </a:r>
            <a:r>
              <a:rPr lang="en-GB" baseline="0" dirty="0"/>
              <a:t>= 316.5 hours</a:t>
            </a:r>
          </a:p>
          <a:p>
            <a:pPr defTabSz="88145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dirty="0"/>
              <a:t>70 x 45 / 60 </a:t>
            </a:r>
            <a:r>
              <a:rPr lang="en-GB" baseline="0" dirty="0"/>
              <a:t>= 52.5 hours</a:t>
            </a:r>
          </a:p>
          <a:p>
            <a:pPr defTabSz="88145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baseline="0" dirty="0"/>
              <a:t>Sum 857 hours @ €30/hr €25,710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DB18E-3F97-4AF7-AD02-574FFB776D5A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2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432000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1159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6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8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341438"/>
            <a:ext cx="4068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8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03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5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1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bmkFldAdditionalInfo"/>
          <p:cNvSpPr txBox="1">
            <a:spLocks noChangeArrowheads="1"/>
          </p:cNvSpPr>
          <p:nvPr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‹nº›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82379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9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text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9" y="2189486"/>
            <a:ext cx="3098210" cy="13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7526"/>
            <a:ext cx="2466000" cy="64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8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F83BE4-D499-4D2F-9218-74AA5A62AE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70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6400" y="1893600"/>
            <a:ext cx="7888288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4112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432000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1159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6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72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200"/>
            <a:ext cx="9144000" cy="309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341438"/>
            <a:ext cx="8307388" cy="115737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682581"/>
            <a:ext cx="8308975" cy="389093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6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7175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3" y="1341438"/>
            <a:ext cx="4068761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72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200"/>
            <a:ext cx="9144000" cy="309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341438"/>
            <a:ext cx="8307388" cy="115737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682581"/>
            <a:ext cx="8308975" cy="389093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671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mkFldAdditionalInfo"/>
          <p:cNvSpPr txBox="1">
            <a:spLocks noChangeArrowheads="1"/>
          </p:cNvSpPr>
          <p:nvPr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‹nº›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558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text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9" y="2189486"/>
            <a:ext cx="3098210" cy="13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7526"/>
            <a:ext cx="2466000" cy="64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32590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31369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5618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4084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4015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4993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7175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3" y="1341438"/>
            <a:ext cx="4068761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0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13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34651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6267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3246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0438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3765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6248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7673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2835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  <p:pic>
        <p:nvPicPr>
          <p:cNvPr id="4" name="Picture 10" descr="LRG demo pane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1331905"/>
            <a:ext cx="4183063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Building pic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490655"/>
            <a:ext cx="3397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9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96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1176338"/>
            <a:ext cx="7891463" cy="663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475" y="1892300"/>
            <a:ext cx="3868738" cy="44021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92300"/>
            <a:ext cx="3870325" cy="44021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62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193235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404813"/>
            <a:ext cx="7702550" cy="615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2925" y="1125538"/>
            <a:ext cx="3775075" cy="5040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0400" y="1125538"/>
            <a:ext cx="3775075" cy="5040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62A1D-D15C-4939-B057-62DE5E0A0805}" type="slidenum">
              <a:rPr lang="da-DK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da-DK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21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0688" y="1211263"/>
            <a:ext cx="2975655" cy="478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427039"/>
            <a:ext cx="8302624" cy="5236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63939" y="1211058"/>
            <a:ext cx="5159374" cy="4789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9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8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5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mkFldAdditionalInfo"/>
          <p:cNvSpPr txBox="1">
            <a:spLocks noChangeArrowheads="1"/>
          </p:cNvSpPr>
          <p:nvPr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‹nº›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5583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341438"/>
            <a:ext cx="8308975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90606"/>
            <a:ext cx="130629" cy="1046015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56411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5537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688012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1384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592636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4E52C4-809F-4623-B97E-C6415C88173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586" y="6394704"/>
            <a:ext cx="9144000" cy="463296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 rot="5400000" flipH="1">
            <a:off x="4418467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03385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29216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64431" y="6620799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‹nº›</a:t>
            </a:fld>
            <a:r>
              <a:rPr lang="en-GB" sz="800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0" y="290597"/>
            <a:ext cx="130629" cy="1045056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659313" y="6621841"/>
            <a:ext cx="1488568" cy="122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1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9144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9144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341438"/>
            <a:ext cx="8308975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90606"/>
            <a:ext cx="130629" cy="1046015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56411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5537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688012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1384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592636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18467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03385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29216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64431" y="6620799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‹nº›</a:t>
            </a:fld>
            <a:r>
              <a:rPr lang="en-GB" sz="800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0" y="290597"/>
            <a:ext cx="130629" cy="1045056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659313" y="6621841"/>
            <a:ext cx="1488568" cy="122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FFDF818F-3FEE-451A-8A03-8EDD0E51B72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6620189"/>
            <a:ext cx="3998007" cy="12223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800" dirty="0">
                <a:solidFill>
                  <a:schemeClr val="bg1"/>
                </a:solidFill>
                <a:ea typeface="SimHei"/>
                <a:cs typeface="Arial" charset="0"/>
              </a:rPr>
              <a:t>Heating Segment – Katuaki Junior</a:t>
            </a:r>
          </a:p>
        </p:txBody>
      </p:sp>
      <p:sp>
        <p:nvSpPr>
          <p:cNvPr id="27" name="Backdrop single"/>
          <p:cNvSpPr txBox="1">
            <a:spLocks/>
          </p:cNvSpPr>
          <p:nvPr/>
        </p:nvSpPr>
        <p:spPr>
          <a:xfrm>
            <a:off x="0" y="0"/>
            <a:ext cx="9144000" cy="1159200"/>
          </a:xfrm>
          <a:prstGeom prst="rect">
            <a:avLst/>
          </a:prstGeom>
          <a:blipFill>
            <a:blip r:embed="rId3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28" name="Logo top"/>
          <p:cNvSpPr txBox="1">
            <a:spLocks/>
          </p:cNvSpPr>
          <p:nvPr/>
        </p:nvSpPr>
        <p:spPr>
          <a:xfrm>
            <a:off x="6465600" y="381600"/>
            <a:ext cx="2289600" cy="586800"/>
          </a:xfrm>
          <a:prstGeom prst="rect">
            <a:avLst/>
          </a:prstGeom>
          <a:blipFill>
            <a:blip r:embed="rId3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9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16" r:id="rId28"/>
    <p:sldLayoutId id="2147483709" r:id="rId29"/>
    <p:sldLayoutId id="2147483710" r:id="rId30"/>
    <p:sldLayoutId id="2147483713" r:id="rId31"/>
    <p:sldLayoutId id="2147483715" r:id="rId32"/>
    <p:sldLayoutId id="214748371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SIMBAL%20ENG_full%20open.xls" TargetMode="Externa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file:///C:\Users\U322895\Desktop\Treinamento%20-%20Apresenta&#231;&#245;es\animatie%204.wmv" TargetMode="External"/><Relationship Id="rId1" Type="http://schemas.microsoft.com/office/2007/relationships/media" Target="file:///C:\Users\U322895\Desktop\Treinamento%20-%20Apresenta&#231;&#245;es\animatie%204.wmv" TargetMode="Externa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206C1-98ED-4681-A6DA-C28A916EB4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itle 7">
            <a:extLst>
              <a:ext uri="{FF2B5EF4-FFF2-40B4-BE49-F238E27FC236}">
                <a16:creationId xmlns="" xmlns:a16="http://schemas.microsoft.com/office/drawing/2014/main" id="{154A6B2C-9149-4168-8653-C8526BE2A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EB31DCB1-E9AD-466F-9C42-8ED32EA588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6770EB-6A96-414A-BC3B-C9D0E706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9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0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stema Torre de Resfriamento - ECONO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6" y="1255659"/>
            <a:ext cx="6994589" cy="499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Bomba Água de Condensação</a:t>
            </a:r>
            <a:br>
              <a:rPr lang="pt-BR" dirty="0"/>
            </a:br>
            <a:r>
              <a:rPr lang="pt-BR" sz="2000" dirty="0"/>
              <a:t>VLT®HVAC Drive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053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Pressurização de Escada</a:t>
            </a:r>
            <a:br>
              <a:rPr lang="pt-BR" dirty="0"/>
            </a:br>
            <a:r>
              <a:rPr lang="pt-BR" sz="2000" dirty="0"/>
              <a:t>VLT®HVAC Drive </a:t>
            </a:r>
            <a:endParaRPr lang="pt-BR" dirty="0"/>
          </a:p>
        </p:txBody>
      </p:sp>
      <p:pic>
        <p:nvPicPr>
          <p:cNvPr id="4" name="Picture 3" descr="Sistema Pressurização Escadas - VL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99" y="1307475"/>
            <a:ext cx="5210173" cy="498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1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VLT®HVAC Drive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8750" y="2152173"/>
            <a:ext cx="4435475" cy="370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pt-BR" altLang="pt-BR" sz="2000" b="1" dirty="0">
                <a:solidFill>
                  <a:srgbClr val="878786"/>
                </a:solidFill>
                <a:cs typeface="Times New Roman" pitchFamily="18" charset="0"/>
              </a:rPr>
              <a:t>VLT</a:t>
            </a:r>
            <a:r>
              <a:rPr lang="pt-BR" altLang="pt-BR" sz="2000" b="1" baseline="30000" dirty="0">
                <a:solidFill>
                  <a:srgbClr val="878786"/>
                </a:solidFill>
                <a:cs typeface="Times New Roman" pitchFamily="18" charset="0"/>
              </a:rPr>
              <a:t>®</a:t>
            </a:r>
            <a:r>
              <a:rPr lang="pt-BR" altLang="pt-BR" sz="2000" b="1" dirty="0">
                <a:solidFill>
                  <a:srgbClr val="878786"/>
                </a:solidFill>
                <a:cs typeface="Times New Roman" pitchFamily="18" charset="0"/>
              </a:rPr>
              <a:t> Motion Control Tool MCT 10</a:t>
            </a:r>
            <a:r>
              <a:rPr lang="pt-BR" altLang="pt-BR" sz="2000" dirty="0">
                <a:solidFill>
                  <a:srgbClr val="878786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pt-BR" altLang="pt-BR" sz="1700" dirty="0"/>
          </a:p>
          <a:p>
            <a:pPr marL="342900" indent="-342900" eaLnBrk="1" hangingPunct="1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dirty="0"/>
              <a:t> Programação do drive</a:t>
            </a:r>
          </a:p>
          <a:p>
            <a:pPr marL="342900" indent="-342900" eaLnBrk="1" hangingPunct="1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dirty="0"/>
              <a:t> Monitoramento do funcionamento</a:t>
            </a:r>
          </a:p>
          <a:p>
            <a:pPr marL="342900" indent="-342900" eaLnBrk="1" hangingPunct="1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dirty="0"/>
              <a:t> Operação on-line/off-line</a:t>
            </a:r>
          </a:p>
          <a:p>
            <a:pPr marL="342900" indent="-342900" eaLnBrk="1" hangingPunct="1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dirty="0"/>
              <a:t> Função Scope</a:t>
            </a:r>
          </a:p>
          <a:p>
            <a:pPr marL="342900" indent="-342900" eaLnBrk="1" hangingPunct="1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2000" dirty="0"/>
              <a:t> Versão freeware disponível para download</a:t>
            </a:r>
            <a:endParaRPr lang="pt-BR" altLang="pt-BR" sz="2000" u="sng" dirty="0">
              <a:solidFill>
                <a:srgbClr val="0000FF"/>
              </a:solidFill>
            </a:endParaRPr>
          </a:p>
        </p:txBody>
      </p:sp>
      <p:pic>
        <p:nvPicPr>
          <p:cNvPr id="5" name="Picture 3" descr="FC 300 illu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737888"/>
            <a:ext cx="43180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8750" y="1281533"/>
            <a:ext cx="415943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Software para PC</a:t>
            </a:r>
          </a:p>
        </p:txBody>
      </p:sp>
    </p:spTree>
    <p:extLst>
      <p:ext uri="{BB962C8B-B14F-4D97-AF65-F5344CB8AC3E}">
        <p14:creationId xmlns:p14="http://schemas.microsoft.com/office/powerpoint/2010/main" val="31608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VLT®HVAC Drive</a:t>
            </a:r>
          </a:p>
        </p:txBody>
      </p:sp>
      <p:pic>
        <p:nvPicPr>
          <p:cNvPr id="32" name="Picture 2" descr="Sala Limp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30300"/>
            <a:ext cx="81375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5435600" y="3716338"/>
            <a:ext cx="1368425" cy="504825"/>
            <a:chOff x="3061" y="2341"/>
            <a:chExt cx="1225" cy="318"/>
          </a:xfrm>
        </p:grpSpPr>
        <p:grpSp>
          <p:nvGrpSpPr>
            <p:cNvPr id="34" name="Group 4"/>
            <p:cNvGrpSpPr>
              <a:grpSpLocks/>
            </p:cNvGrpSpPr>
            <p:nvPr/>
          </p:nvGrpSpPr>
          <p:grpSpPr bwMode="auto">
            <a:xfrm>
              <a:off x="3107" y="2341"/>
              <a:ext cx="1179" cy="272"/>
              <a:chOff x="3107" y="2341"/>
              <a:chExt cx="1179" cy="272"/>
            </a:xfrm>
          </p:grpSpPr>
          <p:grpSp>
            <p:nvGrpSpPr>
              <p:cNvPr id="36" name="Group 5"/>
              <p:cNvGrpSpPr>
                <a:grpSpLocks/>
              </p:cNvGrpSpPr>
              <p:nvPr/>
            </p:nvGrpSpPr>
            <p:grpSpPr bwMode="auto">
              <a:xfrm>
                <a:off x="3107" y="2341"/>
                <a:ext cx="1179" cy="272"/>
                <a:chOff x="3107" y="2296"/>
                <a:chExt cx="1179" cy="272"/>
              </a:xfrm>
            </p:grpSpPr>
            <p:sp>
              <p:nvSpPr>
                <p:cNvPr id="38" name="Line 6"/>
                <p:cNvSpPr>
                  <a:spLocks noChangeShapeType="1"/>
                </p:cNvSpPr>
                <p:nvPr/>
              </p:nvSpPr>
              <p:spPr bwMode="auto">
                <a:xfrm>
                  <a:off x="4286" y="2296"/>
                  <a:ext cx="0" cy="272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107" y="2568"/>
                  <a:ext cx="1179" cy="0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7" name="Rectangle 8"/>
              <p:cNvSpPr>
                <a:spLocks noChangeArrowheads="1"/>
              </p:cNvSpPr>
              <p:nvPr/>
            </p:nvSpPr>
            <p:spPr bwMode="auto">
              <a:xfrm>
                <a:off x="4195" y="2341"/>
                <a:ext cx="90" cy="45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061" y="2568"/>
              <a:ext cx="90" cy="9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10"/>
          <p:cNvGrpSpPr>
            <a:grpSpLocks/>
          </p:cNvGrpSpPr>
          <p:nvPr/>
        </p:nvGrpSpPr>
        <p:grpSpPr bwMode="auto">
          <a:xfrm>
            <a:off x="3563938" y="2708275"/>
            <a:ext cx="2087562" cy="215900"/>
            <a:chOff x="2245" y="1706"/>
            <a:chExt cx="1315" cy="136"/>
          </a:xfrm>
        </p:grpSpPr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3560" y="1706"/>
              <a:ext cx="0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H="1">
              <a:off x="2245" y="1797"/>
              <a:ext cx="1315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>
              <a:off x="2245" y="1797"/>
              <a:ext cx="0" cy="4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4" name="Group 14"/>
          <p:cNvGrpSpPr>
            <a:grpSpLocks/>
          </p:cNvGrpSpPr>
          <p:nvPr/>
        </p:nvGrpSpPr>
        <p:grpSpPr bwMode="auto">
          <a:xfrm>
            <a:off x="3492500" y="1989138"/>
            <a:ext cx="144463" cy="935037"/>
            <a:chOff x="2200" y="1253"/>
            <a:chExt cx="91" cy="589"/>
          </a:xfrm>
        </p:grpSpPr>
        <p:sp>
          <p:nvSpPr>
            <p:cNvPr id="45" name="Line 15"/>
            <p:cNvSpPr>
              <a:spLocks noChangeShapeType="1"/>
            </p:cNvSpPr>
            <p:nvPr/>
          </p:nvSpPr>
          <p:spPr bwMode="auto">
            <a:xfrm>
              <a:off x="2200" y="1253"/>
              <a:ext cx="0" cy="589"/>
            </a:xfrm>
            <a:prstGeom prst="line">
              <a:avLst/>
            </a:prstGeom>
            <a:noFill/>
            <a:ln w="38100">
              <a:solidFill>
                <a:srgbClr val="FF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2200" y="1253"/>
              <a:ext cx="91" cy="4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4643438" y="2565400"/>
            <a:ext cx="144462" cy="719138"/>
            <a:chOff x="2925" y="1616"/>
            <a:chExt cx="91" cy="453"/>
          </a:xfrm>
        </p:grpSpPr>
        <p:sp>
          <p:nvSpPr>
            <p:cNvPr id="48" name="Line 18"/>
            <p:cNvSpPr>
              <a:spLocks noChangeShapeType="1"/>
            </p:cNvSpPr>
            <p:nvPr/>
          </p:nvSpPr>
          <p:spPr bwMode="auto">
            <a:xfrm>
              <a:off x="2971" y="1616"/>
              <a:ext cx="0" cy="453"/>
            </a:xfrm>
            <a:prstGeom prst="line">
              <a:avLst/>
            </a:prstGeom>
            <a:noFill/>
            <a:ln w="38100">
              <a:solidFill>
                <a:srgbClr val="FF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Rectangle 19"/>
            <p:cNvSpPr>
              <a:spLocks noChangeArrowheads="1"/>
            </p:cNvSpPr>
            <p:nvPr/>
          </p:nvSpPr>
          <p:spPr bwMode="auto">
            <a:xfrm>
              <a:off x="2925" y="1616"/>
              <a:ext cx="91" cy="4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20"/>
          <p:cNvGrpSpPr>
            <a:grpSpLocks/>
          </p:cNvGrpSpPr>
          <p:nvPr/>
        </p:nvGrpSpPr>
        <p:grpSpPr bwMode="auto">
          <a:xfrm>
            <a:off x="4716463" y="2708275"/>
            <a:ext cx="1079500" cy="576263"/>
            <a:chOff x="2971" y="1706"/>
            <a:chExt cx="680" cy="363"/>
          </a:xfrm>
        </p:grpSpPr>
        <p:grpSp>
          <p:nvGrpSpPr>
            <p:cNvPr id="51" name="Group 21"/>
            <p:cNvGrpSpPr>
              <a:grpSpLocks/>
            </p:cNvGrpSpPr>
            <p:nvPr/>
          </p:nvGrpSpPr>
          <p:grpSpPr bwMode="auto">
            <a:xfrm>
              <a:off x="2971" y="1706"/>
              <a:ext cx="680" cy="318"/>
              <a:chOff x="2971" y="1706"/>
              <a:chExt cx="680" cy="318"/>
            </a:xfrm>
          </p:grpSpPr>
          <p:sp>
            <p:nvSpPr>
              <p:cNvPr id="53" name="Line 22"/>
              <p:cNvSpPr>
                <a:spLocks noChangeShapeType="1"/>
              </p:cNvSpPr>
              <p:nvPr/>
            </p:nvSpPr>
            <p:spPr bwMode="auto">
              <a:xfrm>
                <a:off x="2971" y="2024"/>
                <a:ext cx="680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Line 23"/>
              <p:cNvSpPr>
                <a:spLocks noChangeShapeType="1"/>
              </p:cNvSpPr>
              <p:nvPr/>
            </p:nvSpPr>
            <p:spPr bwMode="auto">
              <a:xfrm flipV="1">
                <a:off x="3651" y="1706"/>
                <a:ext cx="0" cy="31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2" name="Rectangle 24"/>
            <p:cNvSpPr>
              <a:spLocks noChangeArrowheads="1"/>
            </p:cNvSpPr>
            <p:nvPr/>
          </p:nvSpPr>
          <p:spPr bwMode="auto">
            <a:xfrm>
              <a:off x="2971" y="1979"/>
              <a:ext cx="45" cy="9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5" name="Group 25"/>
          <p:cNvGrpSpPr>
            <a:grpSpLocks/>
          </p:cNvGrpSpPr>
          <p:nvPr/>
        </p:nvGrpSpPr>
        <p:grpSpPr bwMode="auto">
          <a:xfrm>
            <a:off x="6227763" y="1557338"/>
            <a:ext cx="2665412" cy="287337"/>
            <a:chOff x="3923" y="981"/>
            <a:chExt cx="1679" cy="181"/>
          </a:xfrm>
        </p:grpSpPr>
        <p:grpSp>
          <p:nvGrpSpPr>
            <p:cNvPr id="56" name="Group 26"/>
            <p:cNvGrpSpPr>
              <a:grpSpLocks/>
            </p:cNvGrpSpPr>
            <p:nvPr/>
          </p:nvGrpSpPr>
          <p:grpSpPr bwMode="auto">
            <a:xfrm>
              <a:off x="3923" y="1026"/>
              <a:ext cx="771" cy="136"/>
              <a:chOff x="3923" y="1026"/>
              <a:chExt cx="771" cy="136"/>
            </a:xfrm>
          </p:grpSpPr>
          <p:grpSp>
            <p:nvGrpSpPr>
              <p:cNvPr id="58" name="Group 27"/>
              <p:cNvGrpSpPr>
                <a:grpSpLocks/>
              </p:cNvGrpSpPr>
              <p:nvPr/>
            </p:nvGrpSpPr>
            <p:grpSpPr bwMode="auto">
              <a:xfrm>
                <a:off x="4558" y="1026"/>
                <a:ext cx="136" cy="136"/>
                <a:chOff x="5103" y="1389"/>
                <a:chExt cx="136" cy="136"/>
              </a:xfrm>
            </p:grpSpPr>
            <p:sp>
              <p:nvSpPr>
                <p:cNvPr id="60" name="Line 28"/>
                <p:cNvSpPr>
                  <a:spLocks noChangeShapeType="1"/>
                </p:cNvSpPr>
                <p:nvPr/>
              </p:nvSpPr>
              <p:spPr bwMode="auto">
                <a:xfrm>
                  <a:off x="5103" y="1389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1" name="Line 29"/>
                <p:cNvSpPr>
                  <a:spLocks noChangeShapeType="1"/>
                </p:cNvSpPr>
                <p:nvPr/>
              </p:nvSpPr>
              <p:spPr bwMode="auto">
                <a:xfrm>
                  <a:off x="5103" y="1525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5103" y="1389"/>
                  <a:ext cx="136" cy="136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5103" y="1389"/>
                  <a:ext cx="136" cy="136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59" name="Line 32"/>
              <p:cNvSpPr>
                <a:spLocks noChangeShapeType="1"/>
              </p:cNvSpPr>
              <p:nvPr/>
            </p:nvSpPr>
            <p:spPr bwMode="auto">
              <a:xfrm flipH="1">
                <a:off x="3923" y="1071"/>
                <a:ext cx="681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7" name="Text Box 33"/>
            <p:cNvSpPr txBox="1">
              <a:spLocks noChangeArrowheads="1"/>
            </p:cNvSpPr>
            <p:nvPr/>
          </p:nvSpPr>
          <p:spPr bwMode="auto">
            <a:xfrm>
              <a:off x="4694" y="981"/>
              <a:ext cx="9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en-US" sz="1000" b="1">
                  <a:latin typeface="Arial" panose="020B0604020202020204" pitchFamily="34" charset="0"/>
                </a:rPr>
                <a:t>Valv. Agua Gelada </a:t>
              </a:r>
              <a:endParaRPr lang="en-GB" altLang="en-US" sz="1000" b="1"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34"/>
          <p:cNvGrpSpPr>
            <a:grpSpLocks/>
          </p:cNvGrpSpPr>
          <p:nvPr/>
        </p:nvGrpSpPr>
        <p:grpSpPr bwMode="auto">
          <a:xfrm>
            <a:off x="6227763" y="1989138"/>
            <a:ext cx="2519362" cy="244475"/>
            <a:chOff x="3923" y="1253"/>
            <a:chExt cx="1587" cy="154"/>
          </a:xfrm>
        </p:grpSpPr>
        <p:grpSp>
          <p:nvGrpSpPr>
            <p:cNvPr id="65" name="Group 35"/>
            <p:cNvGrpSpPr>
              <a:grpSpLocks/>
            </p:cNvGrpSpPr>
            <p:nvPr/>
          </p:nvGrpSpPr>
          <p:grpSpPr bwMode="auto">
            <a:xfrm>
              <a:off x="3923" y="1298"/>
              <a:ext cx="862" cy="91"/>
              <a:chOff x="3923" y="1298"/>
              <a:chExt cx="862" cy="91"/>
            </a:xfrm>
          </p:grpSpPr>
          <p:sp>
            <p:nvSpPr>
              <p:cNvPr id="67" name="Line 36"/>
              <p:cNvSpPr>
                <a:spLocks noChangeShapeType="1"/>
              </p:cNvSpPr>
              <p:nvPr/>
            </p:nvSpPr>
            <p:spPr bwMode="auto">
              <a:xfrm>
                <a:off x="3923" y="1344"/>
                <a:ext cx="681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" name="Rectangle 37"/>
              <p:cNvSpPr>
                <a:spLocks noChangeArrowheads="1"/>
              </p:cNvSpPr>
              <p:nvPr/>
            </p:nvSpPr>
            <p:spPr bwMode="auto">
              <a:xfrm>
                <a:off x="4604" y="1298"/>
                <a:ext cx="181" cy="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6" name="Text Box 38"/>
            <p:cNvSpPr txBox="1">
              <a:spLocks noChangeArrowheads="1"/>
            </p:cNvSpPr>
            <p:nvPr/>
          </p:nvSpPr>
          <p:spPr bwMode="auto">
            <a:xfrm>
              <a:off x="4830" y="1253"/>
              <a:ext cx="68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en-US" sz="1000" b="1">
                  <a:latin typeface="Arial" panose="020B0604020202020204" pitchFamily="34" charset="0"/>
                </a:rPr>
                <a:t>Aquecimento</a:t>
              </a:r>
              <a:endParaRPr lang="en-GB" altLang="en-US" sz="1000" b="1">
                <a:latin typeface="Arial" panose="020B0604020202020204" pitchFamily="34" charset="0"/>
              </a:endParaRPr>
            </a:p>
          </p:txBody>
        </p:sp>
      </p:grpSp>
      <p:grpSp>
        <p:nvGrpSpPr>
          <p:cNvPr id="69" name="Group 39"/>
          <p:cNvGrpSpPr>
            <a:grpSpLocks/>
          </p:cNvGrpSpPr>
          <p:nvPr/>
        </p:nvGrpSpPr>
        <p:grpSpPr bwMode="auto">
          <a:xfrm>
            <a:off x="6227763" y="2205038"/>
            <a:ext cx="2881312" cy="244475"/>
            <a:chOff x="3923" y="1389"/>
            <a:chExt cx="1815" cy="154"/>
          </a:xfrm>
        </p:grpSpPr>
        <p:grpSp>
          <p:nvGrpSpPr>
            <p:cNvPr id="70" name="Group 40"/>
            <p:cNvGrpSpPr>
              <a:grpSpLocks/>
            </p:cNvGrpSpPr>
            <p:nvPr/>
          </p:nvGrpSpPr>
          <p:grpSpPr bwMode="auto">
            <a:xfrm>
              <a:off x="3923" y="1434"/>
              <a:ext cx="862" cy="91"/>
              <a:chOff x="3923" y="1298"/>
              <a:chExt cx="862" cy="91"/>
            </a:xfrm>
          </p:grpSpPr>
          <p:sp>
            <p:nvSpPr>
              <p:cNvPr id="72" name="Line 41"/>
              <p:cNvSpPr>
                <a:spLocks noChangeShapeType="1"/>
              </p:cNvSpPr>
              <p:nvPr/>
            </p:nvSpPr>
            <p:spPr bwMode="auto">
              <a:xfrm>
                <a:off x="3923" y="1344"/>
                <a:ext cx="681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Rectangle 42"/>
              <p:cNvSpPr>
                <a:spLocks noChangeArrowheads="1"/>
              </p:cNvSpPr>
              <p:nvPr/>
            </p:nvSpPr>
            <p:spPr bwMode="auto">
              <a:xfrm>
                <a:off x="4604" y="1298"/>
                <a:ext cx="181" cy="9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1" name="Text Box 43"/>
            <p:cNvSpPr txBox="1">
              <a:spLocks noChangeArrowheads="1"/>
            </p:cNvSpPr>
            <p:nvPr/>
          </p:nvSpPr>
          <p:spPr bwMode="auto">
            <a:xfrm>
              <a:off x="4830" y="1389"/>
              <a:ext cx="9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en-US" sz="1000" b="1">
                  <a:latin typeface="Arial" panose="020B0604020202020204" pitchFamily="34" charset="0"/>
                </a:rPr>
                <a:t>Umidificação</a:t>
              </a:r>
              <a:endParaRPr lang="en-GB" altLang="en-US" sz="1000" b="1">
                <a:latin typeface="Arial" panose="020B0604020202020204" pitchFamily="34" charset="0"/>
              </a:endParaRPr>
            </a:p>
          </p:txBody>
        </p:sp>
      </p:grpSp>
      <p:grpSp>
        <p:nvGrpSpPr>
          <p:cNvPr id="74" name="Group 44"/>
          <p:cNvGrpSpPr>
            <a:grpSpLocks/>
          </p:cNvGrpSpPr>
          <p:nvPr/>
        </p:nvGrpSpPr>
        <p:grpSpPr bwMode="auto">
          <a:xfrm>
            <a:off x="4354513" y="2492375"/>
            <a:ext cx="1873250" cy="1909763"/>
            <a:chOff x="2743" y="1570"/>
            <a:chExt cx="1180" cy="1203"/>
          </a:xfrm>
        </p:grpSpPr>
        <p:grpSp>
          <p:nvGrpSpPr>
            <p:cNvPr id="75" name="Group 45"/>
            <p:cNvGrpSpPr>
              <a:grpSpLocks/>
            </p:cNvGrpSpPr>
            <p:nvPr/>
          </p:nvGrpSpPr>
          <p:grpSpPr bwMode="auto">
            <a:xfrm>
              <a:off x="3470" y="1570"/>
              <a:ext cx="453" cy="1044"/>
              <a:chOff x="3470" y="1570"/>
              <a:chExt cx="453" cy="1044"/>
            </a:xfrm>
          </p:grpSpPr>
          <p:sp>
            <p:nvSpPr>
              <p:cNvPr id="77" name="Line 46"/>
              <p:cNvSpPr>
                <a:spLocks noChangeShapeType="1"/>
              </p:cNvSpPr>
              <p:nvPr/>
            </p:nvSpPr>
            <p:spPr bwMode="auto">
              <a:xfrm flipV="1">
                <a:off x="3923" y="1570"/>
                <a:ext cx="0" cy="1044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Line 47"/>
              <p:cNvSpPr>
                <a:spLocks noChangeShapeType="1"/>
              </p:cNvSpPr>
              <p:nvPr/>
            </p:nvSpPr>
            <p:spPr bwMode="auto">
              <a:xfrm flipH="1">
                <a:off x="3470" y="2614"/>
                <a:ext cx="453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6" name="Text Box 48"/>
            <p:cNvSpPr txBox="1">
              <a:spLocks noChangeArrowheads="1"/>
            </p:cNvSpPr>
            <p:nvPr/>
          </p:nvSpPr>
          <p:spPr bwMode="auto">
            <a:xfrm>
              <a:off x="2743" y="2523"/>
              <a:ext cx="6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en-US" sz="1000" b="1">
                  <a:latin typeface="Arial" panose="020B0604020202020204" pitchFamily="34" charset="0"/>
                </a:rPr>
                <a:t>Sensor de Temperatura</a:t>
              </a:r>
              <a:endParaRPr lang="en-GB" altLang="en-US" sz="1000" b="1"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49"/>
          <p:cNvGrpSpPr>
            <a:grpSpLocks/>
          </p:cNvGrpSpPr>
          <p:nvPr/>
        </p:nvGrpSpPr>
        <p:grpSpPr bwMode="auto">
          <a:xfrm>
            <a:off x="4859338" y="4797425"/>
            <a:ext cx="1944687" cy="504825"/>
            <a:chOff x="3061" y="3022"/>
            <a:chExt cx="1225" cy="318"/>
          </a:xfrm>
        </p:grpSpPr>
        <p:grpSp>
          <p:nvGrpSpPr>
            <p:cNvPr id="80" name="Group 50"/>
            <p:cNvGrpSpPr>
              <a:grpSpLocks/>
            </p:cNvGrpSpPr>
            <p:nvPr/>
          </p:nvGrpSpPr>
          <p:grpSpPr bwMode="auto">
            <a:xfrm>
              <a:off x="3107" y="3022"/>
              <a:ext cx="1179" cy="272"/>
              <a:chOff x="3107" y="3022"/>
              <a:chExt cx="1179" cy="272"/>
            </a:xfrm>
          </p:grpSpPr>
          <p:grpSp>
            <p:nvGrpSpPr>
              <p:cNvPr id="82" name="Group 51"/>
              <p:cNvGrpSpPr>
                <a:grpSpLocks/>
              </p:cNvGrpSpPr>
              <p:nvPr/>
            </p:nvGrpSpPr>
            <p:grpSpPr bwMode="auto">
              <a:xfrm>
                <a:off x="3107" y="3022"/>
                <a:ext cx="1179" cy="272"/>
                <a:chOff x="3107" y="2296"/>
                <a:chExt cx="1179" cy="272"/>
              </a:xfrm>
            </p:grpSpPr>
            <p:sp>
              <p:nvSpPr>
                <p:cNvPr id="84" name="Line 52"/>
                <p:cNvSpPr>
                  <a:spLocks noChangeShapeType="1"/>
                </p:cNvSpPr>
                <p:nvPr/>
              </p:nvSpPr>
              <p:spPr bwMode="auto">
                <a:xfrm>
                  <a:off x="4286" y="2296"/>
                  <a:ext cx="0" cy="272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107" y="2568"/>
                  <a:ext cx="1179" cy="0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3" name="Rectangle 54"/>
              <p:cNvSpPr>
                <a:spLocks noChangeArrowheads="1"/>
              </p:cNvSpPr>
              <p:nvPr/>
            </p:nvSpPr>
            <p:spPr bwMode="auto">
              <a:xfrm>
                <a:off x="4195" y="3022"/>
                <a:ext cx="90" cy="45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1" name="Rectangle 55"/>
            <p:cNvSpPr>
              <a:spLocks noChangeArrowheads="1"/>
            </p:cNvSpPr>
            <p:nvPr/>
          </p:nvSpPr>
          <p:spPr bwMode="auto">
            <a:xfrm>
              <a:off x="3061" y="3249"/>
              <a:ext cx="90" cy="9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86" name="Group 56"/>
          <p:cNvGrpSpPr>
            <a:grpSpLocks/>
          </p:cNvGrpSpPr>
          <p:nvPr/>
        </p:nvGrpSpPr>
        <p:grpSpPr bwMode="auto">
          <a:xfrm>
            <a:off x="3995738" y="2708275"/>
            <a:ext cx="2016125" cy="2592388"/>
            <a:chOff x="2517" y="1706"/>
            <a:chExt cx="1270" cy="1633"/>
          </a:xfrm>
        </p:grpSpPr>
        <p:sp>
          <p:nvSpPr>
            <p:cNvPr id="87" name="Text Box 57"/>
            <p:cNvSpPr txBox="1">
              <a:spLocks noChangeArrowheads="1"/>
            </p:cNvSpPr>
            <p:nvPr/>
          </p:nvSpPr>
          <p:spPr bwMode="auto">
            <a:xfrm>
              <a:off x="2517" y="3089"/>
              <a:ext cx="59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pt-BR" altLang="en-US" sz="1000" b="1">
                  <a:latin typeface="Arial" panose="020B0604020202020204" pitchFamily="34" charset="0"/>
                </a:rPr>
                <a:t>Sensor de Umidade</a:t>
              </a:r>
              <a:endParaRPr lang="en-GB" altLang="en-US" sz="1000" b="1">
                <a:latin typeface="Arial" panose="020B0604020202020204" pitchFamily="34" charset="0"/>
              </a:endParaRPr>
            </a:p>
          </p:txBody>
        </p:sp>
        <p:grpSp>
          <p:nvGrpSpPr>
            <p:cNvPr id="88" name="Group 58"/>
            <p:cNvGrpSpPr>
              <a:grpSpLocks/>
            </p:cNvGrpSpPr>
            <p:nvPr/>
          </p:nvGrpSpPr>
          <p:grpSpPr bwMode="auto">
            <a:xfrm>
              <a:off x="3152" y="1706"/>
              <a:ext cx="635" cy="1588"/>
              <a:chOff x="3152" y="1706"/>
              <a:chExt cx="635" cy="1588"/>
            </a:xfrm>
          </p:grpSpPr>
          <p:grpSp>
            <p:nvGrpSpPr>
              <p:cNvPr id="89" name="Group 59"/>
              <p:cNvGrpSpPr>
                <a:grpSpLocks/>
              </p:cNvGrpSpPr>
              <p:nvPr/>
            </p:nvGrpSpPr>
            <p:grpSpPr bwMode="auto">
              <a:xfrm>
                <a:off x="3152" y="1706"/>
                <a:ext cx="635" cy="1588"/>
                <a:chOff x="3152" y="1706"/>
                <a:chExt cx="635" cy="1588"/>
              </a:xfrm>
            </p:grpSpPr>
            <p:grpSp>
              <p:nvGrpSpPr>
                <p:cNvPr id="91" name="Group 60"/>
                <p:cNvGrpSpPr>
                  <a:grpSpLocks/>
                </p:cNvGrpSpPr>
                <p:nvPr/>
              </p:nvGrpSpPr>
              <p:grpSpPr bwMode="auto">
                <a:xfrm>
                  <a:off x="3334" y="1706"/>
                  <a:ext cx="453" cy="1588"/>
                  <a:chOff x="3334" y="1706"/>
                  <a:chExt cx="453" cy="1588"/>
                </a:xfrm>
              </p:grpSpPr>
              <p:sp>
                <p:nvSpPr>
                  <p:cNvPr id="93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4" y="2160"/>
                    <a:ext cx="0" cy="1134"/>
                  </a:xfrm>
                  <a:prstGeom prst="line">
                    <a:avLst/>
                  </a:prstGeom>
                  <a:noFill/>
                  <a:ln w="3810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4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334" y="2160"/>
                    <a:ext cx="453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5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7" y="1706"/>
                    <a:ext cx="0" cy="454"/>
                  </a:xfrm>
                  <a:prstGeom prst="line">
                    <a:avLst/>
                  </a:prstGeom>
                  <a:noFill/>
                  <a:ln w="3810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92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3152" y="3294"/>
                  <a:ext cx="182" cy="0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0" name="Line 65"/>
              <p:cNvSpPr>
                <a:spLocks noChangeShapeType="1"/>
              </p:cNvSpPr>
              <p:nvPr/>
            </p:nvSpPr>
            <p:spPr bwMode="auto">
              <a:xfrm flipH="1">
                <a:off x="3152" y="3294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9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FE9CC8-E7A6-4B60-92AB-B832C9660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09B127-504E-463F-91B6-DF369AD4E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BF185-CB15-4081-A340-A3A067981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" y="-159657"/>
            <a:ext cx="9128877" cy="70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Balanceamento Hidrônico</a:t>
            </a:r>
            <a:br>
              <a:rPr lang="pt-BR" dirty="0"/>
            </a:br>
            <a:r>
              <a:rPr lang="pt-BR" sz="2000" dirty="0"/>
              <a:t>O que é??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É a criação da mesma resistência em todos os tubos e trocadores de calor e, assim, garantir uma distribuição uniforme de energia no sistema</a:t>
            </a:r>
          </a:p>
          <a:p>
            <a:endParaRPr lang="pt-BR" dirty="0"/>
          </a:p>
          <a:p>
            <a:r>
              <a:rPr lang="pt-BR" dirty="0"/>
              <a:t>Reguladores de pressão são instalados na forma de válvulas de balanceamento </a:t>
            </a:r>
            <a:r>
              <a:rPr lang="pt-BR" dirty="0">
                <a:solidFill>
                  <a:srgbClr val="FF0000"/>
                </a:solidFill>
              </a:rPr>
              <a:t>estático ou dinâmico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r>
              <a:rPr lang="pt-BR" dirty="0"/>
              <a:t>Ao abrir ou fechar as válvulas reguladoras a resistência é aumentada ou diminuída</a:t>
            </a:r>
          </a:p>
          <a:p>
            <a:endParaRPr lang="pt-BR" dirty="0"/>
          </a:p>
          <a:p>
            <a:r>
              <a:rPr lang="pt-BR" dirty="0"/>
              <a:t>A resistência de </a:t>
            </a:r>
            <a:r>
              <a:rPr lang="pt-BR" dirty="0">
                <a:solidFill>
                  <a:srgbClr val="FF0000"/>
                </a:solidFill>
              </a:rPr>
              <a:t>parte do sistema + válvula de balanceamento</a:t>
            </a:r>
            <a:r>
              <a:rPr lang="pt-BR" dirty="0"/>
              <a:t> deve ser a mesma em todos os pontos do sistema</a:t>
            </a:r>
          </a:p>
          <a:p>
            <a:endParaRPr lang="pt-BR" dirty="0"/>
          </a:p>
          <a:p>
            <a:r>
              <a:rPr lang="pt-BR" u="sng" dirty="0"/>
              <a:t>Quando a resistência é a mesma o sistema está equilibrado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79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12" name="Group 439311"/>
          <p:cNvGrpSpPr/>
          <p:nvPr/>
        </p:nvGrpSpPr>
        <p:grpSpPr>
          <a:xfrm>
            <a:off x="1375241" y="4922961"/>
            <a:ext cx="6597778" cy="1019504"/>
            <a:chOff x="1375241" y="5301345"/>
            <a:chExt cx="6597778" cy="1019504"/>
          </a:xfrm>
        </p:grpSpPr>
        <p:sp>
          <p:nvSpPr>
            <p:cNvPr id="16" name="Rectangle 15"/>
            <p:cNvSpPr/>
            <p:nvPr/>
          </p:nvSpPr>
          <p:spPr>
            <a:xfrm>
              <a:off x="2069512" y="5868897"/>
              <a:ext cx="5903507" cy="45195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Block Arc 14"/>
            <p:cNvSpPr/>
            <p:nvPr/>
          </p:nvSpPr>
          <p:spPr>
            <a:xfrm rot="16200000">
              <a:off x="1534844" y="5141742"/>
              <a:ext cx="1019504" cy="1338709"/>
            </a:xfrm>
            <a:prstGeom prst="blockArc">
              <a:avLst>
                <a:gd name="adj1" fmla="val 10725724"/>
                <a:gd name="adj2" fmla="val 16138987"/>
                <a:gd name="adj3" fmla="val 45151"/>
              </a:avLst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9311" name="Group 439310"/>
          <p:cNvGrpSpPr/>
          <p:nvPr/>
        </p:nvGrpSpPr>
        <p:grpSpPr>
          <a:xfrm>
            <a:off x="1324303" y="2811511"/>
            <a:ext cx="588579" cy="2617072"/>
            <a:chOff x="1324303" y="3189895"/>
            <a:chExt cx="588579" cy="2617072"/>
          </a:xfrm>
        </p:grpSpPr>
        <p:sp>
          <p:nvSpPr>
            <p:cNvPr id="7" name="Rectangle 6"/>
            <p:cNvSpPr/>
            <p:nvPr/>
          </p:nvSpPr>
          <p:spPr>
            <a:xfrm>
              <a:off x="1324303" y="3189895"/>
              <a:ext cx="588579" cy="25750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95827" y="3342294"/>
              <a:ext cx="425382" cy="24646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9298" name="Picture 2" descr="Image Det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7" y="1261261"/>
            <a:ext cx="966951" cy="14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ck Arc 4"/>
          <p:cNvSpPr/>
          <p:nvPr/>
        </p:nvSpPr>
        <p:spPr>
          <a:xfrm>
            <a:off x="429232" y="2249203"/>
            <a:ext cx="1345325" cy="1376856"/>
          </a:xfrm>
          <a:prstGeom prst="blockArc">
            <a:avLst>
              <a:gd name="adj1" fmla="val 16145436"/>
              <a:gd name="adj2" fmla="val 0"/>
              <a:gd name="adj3" fmla="val 25000"/>
            </a:avLst>
          </a:prstGeom>
          <a:gradFill flip="none" rotWithShape="1">
            <a:gsLst>
              <a:gs pos="57000">
                <a:schemeClr val="bg1"/>
              </a:gs>
              <a:gs pos="69000">
                <a:srgbClr val="FFCC66"/>
              </a:gs>
              <a:gs pos="38000">
                <a:srgbClr val="C69E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3470" y="3047992"/>
            <a:ext cx="443916" cy="23717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lock Arc 7"/>
          <p:cNvSpPr/>
          <p:nvPr/>
        </p:nvSpPr>
        <p:spPr>
          <a:xfrm rot="16200000">
            <a:off x="1543072" y="4759230"/>
            <a:ext cx="1019504" cy="1338709"/>
          </a:xfrm>
          <a:prstGeom prst="blockArc">
            <a:avLst>
              <a:gd name="adj1" fmla="val 10725724"/>
              <a:gd name="adj2" fmla="val 16138987"/>
              <a:gd name="adj3" fmla="val 4515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63334" y="5486389"/>
            <a:ext cx="5903507" cy="4519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11138" y="2798376"/>
            <a:ext cx="588579" cy="257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11425" y="5412816"/>
            <a:ext cx="108000" cy="1016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283025" y="5421580"/>
            <a:ext cx="108000" cy="1016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607000" y="5422341"/>
            <a:ext cx="108000" cy="1016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978600" y="5419816"/>
            <a:ext cx="108000" cy="1016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2005213" y="1573729"/>
            <a:ext cx="2412245" cy="809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Interferência</a:t>
            </a:r>
            <a:r>
              <a:rPr lang="en-US" sz="2000" b="1" dirty="0"/>
              <a:t> </a:t>
            </a:r>
            <a:r>
              <a:rPr lang="en-US" sz="2000" b="1" dirty="0" err="1"/>
              <a:t>hidráulica</a:t>
            </a:r>
            <a:endParaRPr lang="en-US" sz="2000" b="1" dirty="0"/>
          </a:p>
        </p:txBody>
      </p:sp>
      <p:sp>
        <p:nvSpPr>
          <p:cNvPr id="57" name="Freeform 56"/>
          <p:cNvSpPr/>
          <p:nvPr/>
        </p:nvSpPr>
        <p:spPr bwMode="auto">
          <a:xfrm>
            <a:off x="2985911" y="2676128"/>
            <a:ext cx="812800" cy="3667780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3488">
                <a:moveTo>
                  <a:pt x="0" y="2227133"/>
                </a:moveTo>
                <a:cubicBezTo>
                  <a:pt x="35748" y="1523459"/>
                  <a:pt x="71496" y="780274"/>
                  <a:pt x="135467" y="409622"/>
                </a:cubicBezTo>
                <a:cubicBezTo>
                  <a:pt x="199438" y="38970"/>
                  <a:pt x="304801" y="-15593"/>
                  <a:pt x="383823" y="3222"/>
                </a:cubicBezTo>
                <a:cubicBezTo>
                  <a:pt x="462845" y="22037"/>
                  <a:pt x="538104" y="25800"/>
                  <a:pt x="609600" y="522511"/>
                </a:cubicBezTo>
                <a:cubicBezTo>
                  <a:pt x="681096" y="1019222"/>
                  <a:pt x="746948" y="2021110"/>
                  <a:pt x="812800" y="29834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>
            <a:off x="4346222" y="3186463"/>
            <a:ext cx="812800" cy="3056465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3488">
                <a:moveTo>
                  <a:pt x="0" y="2227133"/>
                </a:moveTo>
                <a:cubicBezTo>
                  <a:pt x="35748" y="1523459"/>
                  <a:pt x="71496" y="780274"/>
                  <a:pt x="135467" y="409622"/>
                </a:cubicBezTo>
                <a:cubicBezTo>
                  <a:pt x="199438" y="38970"/>
                  <a:pt x="304801" y="-15593"/>
                  <a:pt x="383823" y="3222"/>
                </a:cubicBezTo>
                <a:cubicBezTo>
                  <a:pt x="462845" y="22037"/>
                  <a:pt x="538104" y="25800"/>
                  <a:pt x="609600" y="522511"/>
                </a:cubicBezTo>
                <a:cubicBezTo>
                  <a:pt x="681096" y="1019222"/>
                  <a:pt x="746948" y="2021110"/>
                  <a:pt x="812800" y="29834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>
            <a:off x="5660062" y="3735993"/>
            <a:ext cx="812800" cy="2588035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2588">
                <a:moveTo>
                  <a:pt x="0" y="2001529"/>
                </a:moveTo>
                <a:cubicBezTo>
                  <a:pt x="35748" y="1297855"/>
                  <a:pt x="71497" y="741923"/>
                  <a:pt x="135467" y="408722"/>
                </a:cubicBezTo>
                <a:cubicBezTo>
                  <a:pt x="199438" y="75521"/>
                  <a:pt x="304801" y="-16493"/>
                  <a:pt x="383823" y="2322"/>
                </a:cubicBezTo>
                <a:cubicBezTo>
                  <a:pt x="462845" y="21137"/>
                  <a:pt x="538104" y="24900"/>
                  <a:pt x="609600" y="521611"/>
                </a:cubicBezTo>
                <a:cubicBezTo>
                  <a:pt x="681096" y="1018322"/>
                  <a:pt x="746948" y="2020210"/>
                  <a:pt x="812800" y="29825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3" name="Freeform 62"/>
          <p:cNvSpPr/>
          <p:nvPr/>
        </p:nvSpPr>
        <p:spPr bwMode="auto">
          <a:xfrm>
            <a:off x="7036562" y="4280485"/>
            <a:ext cx="778934" cy="2073411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778934"/>
              <a:gd name="connsiteY0" fmla="*/ 1706042 h 2981930"/>
              <a:gd name="connsiteX1" fmla="*/ 101601 w 778934"/>
              <a:gd name="connsiteY1" fmla="*/ 408064 h 2981930"/>
              <a:gd name="connsiteX2" fmla="*/ 349957 w 778934"/>
              <a:gd name="connsiteY2" fmla="*/ 1664 h 2981930"/>
              <a:gd name="connsiteX3" fmla="*/ 575734 w 778934"/>
              <a:gd name="connsiteY3" fmla="*/ 520953 h 2981930"/>
              <a:gd name="connsiteX4" fmla="*/ 778934 w 778934"/>
              <a:gd name="connsiteY4" fmla="*/ 2981930 h 298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934" h="2981930">
                <a:moveTo>
                  <a:pt x="0" y="1706042"/>
                </a:moveTo>
                <a:cubicBezTo>
                  <a:pt x="35748" y="1002368"/>
                  <a:pt x="43275" y="692127"/>
                  <a:pt x="101601" y="408064"/>
                </a:cubicBezTo>
                <a:cubicBezTo>
                  <a:pt x="159927" y="124001"/>
                  <a:pt x="270935" y="-17151"/>
                  <a:pt x="349957" y="1664"/>
                </a:cubicBezTo>
                <a:cubicBezTo>
                  <a:pt x="428979" y="20479"/>
                  <a:pt x="504238" y="24242"/>
                  <a:pt x="575734" y="520953"/>
                </a:cubicBezTo>
                <a:cubicBezTo>
                  <a:pt x="647230" y="1017664"/>
                  <a:pt x="713082" y="2019552"/>
                  <a:pt x="778934" y="2981930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435202" name="Picture 2" descr="Image Detail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/>
          <a:stretch/>
        </p:blipFill>
        <p:spPr bwMode="auto">
          <a:xfrm flipV="1">
            <a:off x="2579224" y="4394515"/>
            <a:ext cx="813088" cy="11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Freeform 63"/>
          <p:cNvSpPr/>
          <p:nvPr/>
        </p:nvSpPr>
        <p:spPr bwMode="auto">
          <a:xfrm>
            <a:off x="4343400" y="2383354"/>
            <a:ext cx="812800" cy="3876127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274131 h 2983750"/>
              <a:gd name="connsiteX1" fmla="*/ 135467 w 812800"/>
              <a:gd name="connsiteY1" fmla="*/ 409884 h 2983750"/>
              <a:gd name="connsiteX2" fmla="*/ 383823 w 812800"/>
              <a:gd name="connsiteY2" fmla="*/ 3484 h 2983750"/>
              <a:gd name="connsiteX3" fmla="*/ 609600 w 812800"/>
              <a:gd name="connsiteY3" fmla="*/ 522773 h 2983750"/>
              <a:gd name="connsiteX4" fmla="*/ 812800 w 812800"/>
              <a:gd name="connsiteY4" fmla="*/ 2983750 h 2983750"/>
              <a:gd name="connsiteX0" fmla="*/ 0 w 812800"/>
              <a:gd name="connsiteY0" fmla="*/ 2335363 h 2984144"/>
              <a:gd name="connsiteX1" fmla="*/ 135467 w 812800"/>
              <a:gd name="connsiteY1" fmla="*/ 410278 h 2984144"/>
              <a:gd name="connsiteX2" fmla="*/ 383823 w 812800"/>
              <a:gd name="connsiteY2" fmla="*/ 3878 h 2984144"/>
              <a:gd name="connsiteX3" fmla="*/ 609600 w 812800"/>
              <a:gd name="connsiteY3" fmla="*/ 523167 h 2984144"/>
              <a:gd name="connsiteX4" fmla="*/ 812800 w 812800"/>
              <a:gd name="connsiteY4" fmla="*/ 2984144 h 298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4144">
                <a:moveTo>
                  <a:pt x="0" y="2335363"/>
                </a:moveTo>
                <a:cubicBezTo>
                  <a:pt x="35748" y="1631689"/>
                  <a:pt x="71497" y="798859"/>
                  <a:pt x="135467" y="410278"/>
                </a:cubicBezTo>
                <a:cubicBezTo>
                  <a:pt x="199437" y="21697"/>
                  <a:pt x="304801" y="-14937"/>
                  <a:pt x="383823" y="3878"/>
                </a:cubicBezTo>
                <a:cubicBezTo>
                  <a:pt x="462845" y="22693"/>
                  <a:pt x="538104" y="26456"/>
                  <a:pt x="609600" y="523167"/>
                </a:cubicBezTo>
                <a:cubicBezTo>
                  <a:pt x="681096" y="1019878"/>
                  <a:pt x="746948" y="2021766"/>
                  <a:pt x="812800" y="2984144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5655644" y="2786887"/>
            <a:ext cx="808941" cy="3515501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  <a:gd name="connsiteX0" fmla="*/ 0 w 812800"/>
              <a:gd name="connsiteY0" fmla="*/ 2136346 h 2983064"/>
              <a:gd name="connsiteX1" fmla="*/ 135467 w 812800"/>
              <a:gd name="connsiteY1" fmla="*/ 409198 h 2983064"/>
              <a:gd name="connsiteX2" fmla="*/ 383823 w 812800"/>
              <a:gd name="connsiteY2" fmla="*/ 2798 h 2983064"/>
              <a:gd name="connsiteX3" fmla="*/ 609600 w 812800"/>
              <a:gd name="connsiteY3" fmla="*/ 522087 h 2983064"/>
              <a:gd name="connsiteX4" fmla="*/ 812800 w 812800"/>
              <a:gd name="connsiteY4" fmla="*/ 2983064 h 2983064"/>
              <a:gd name="connsiteX0" fmla="*/ 583 w 813383"/>
              <a:gd name="connsiteY0" fmla="*/ 2136173 h 2982891"/>
              <a:gd name="connsiteX1" fmla="*/ 14694 w 813383"/>
              <a:gd name="connsiteY1" fmla="*/ 2092082 h 2982891"/>
              <a:gd name="connsiteX2" fmla="*/ 136050 w 813383"/>
              <a:gd name="connsiteY2" fmla="*/ 409025 h 2982891"/>
              <a:gd name="connsiteX3" fmla="*/ 384406 w 813383"/>
              <a:gd name="connsiteY3" fmla="*/ 2625 h 2982891"/>
              <a:gd name="connsiteX4" fmla="*/ 610183 w 813383"/>
              <a:gd name="connsiteY4" fmla="*/ 521914 h 2982891"/>
              <a:gd name="connsiteX5" fmla="*/ 813383 w 813383"/>
              <a:gd name="connsiteY5" fmla="*/ 2982891 h 2982891"/>
              <a:gd name="connsiteX0" fmla="*/ 7430 w 808941"/>
              <a:gd name="connsiteY0" fmla="*/ 2203224 h 2982891"/>
              <a:gd name="connsiteX1" fmla="*/ 10252 w 808941"/>
              <a:gd name="connsiteY1" fmla="*/ 2092082 h 2982891"/>
              <a:gd name="connsiteX2" fmla="*/ 131608 w 808941"/>
              <a:gd name="connsiteY2" fmla="*/ 409025 h 2982891"/>
              <a:gd name="connsiteX3" fmla="*/ 379964 w 808941"/>
              <a:gd name="connsiteY3" fmla="*/ 2625 h 2982891"/>
              <a:gd name="connsiteX4" fmla="*/ 605741 w 808941"/>
              <a:gd name="connsiteY4" fmla="*/ 521914 h 2982891"/>
              <a:gd name="connsiteX5" fmla="*/ 808941 w 808941"/>
              <a:gd name="connsiteY5" fmla="*/ 2982891 h 298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941" h="2982891">
                <a:moveTo>
                  <a:pt x="7430" y="2203224"/>
                </a:moveTo>
                <a:cubicBezTo>
                  <a:pt x="9782" y="2195876"/>
                  <a:pt x="-12326" y="2379940"/>
                  <a:pt x="10252" y="2092082"/>
                </a:cubicBezTo>
                <a:cubicBezTo>
                  <a:pt x="32830" y="1804224"/>
                  <a:pt x="69989" y="757268"/>
                  <a:pt x="131608" y="409025"/>
                </a:cubicBezTo>
                <a:cubicBezTo>
                  <a:pt x="193227" y="60782"/>
                  <a:pt x="300942" y="-16190"/>
                  <a:pt x="379964" y="2625"/>
                </a:cubicBezTo>
                <a:cubicBezTo>
                  <a:pt x="458986" y="21440"/>
                  <a:pt x="534245" y="25203"/>
                  <a:pt x="605741" y="521914"/>
                </a:cubicBezTo>
                <a:cubicBezTo>
                  <a:pt x="677237" y="1018625"/>
                  <a:pt x="743089" y="2020513"/>
                  <a:pt x="808941" y="2982891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7037307" y="3355416"/>
            <a:ext cx="812800" cy="3001891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778934"/>
              <a:gd name="connsiteY0" fmla="*/ 1706042 h 2981930"/>
              <a:gd name="connsiteX1" fmla="*/ 101601 w 778934"/>
              <a:gd name="connsiteY1" fmla="*/ 408064 h 2981930"/>
              <a:gd name="connsiteX2" fmla="*/ 349957 w 778934"/>
              <a:gd name="connsiteY2" fmla="*/ 1664 h 2981930"/>
              <a:gd name="connsiteX3" fmla="*/ 575734 w 778934"/>
              <a:gd name="connsiteY3" fmla="*/ 520953 h 2981930"/>
              <a:gd name="connsiteX4" fmla="*/ 778934 w 778934"/>
              <a:gd name="connsiteY4" fmla="*/ 2981930 h 2981930"/>
              <a:gd name="connsiteX0" fmla="*/ 0 w 812800"/>
              <a:gd name="connsiteY0" fmla="*/ 1941430 h 2982418"/>
              <a:gd name="connsiteX1" fmla="*/ 135467 w 812800"/>
              <a:gd name="connsiteY1" fmla="*/ 408552 h 2982418"/>
              <a:gd name="connsiteX2" fmla="*/ 383823 w 812800"/>
              <a:gd name="connsiteY2" fmla="*/ 2152 h 2982418"/>
              <a:gd name="connsiteX3" fmla="*/ 609600 w 812800"/>
              <a:gd name="connsiteY3" fmla="*/ 521441 h 2982418"/>
              <a:gd name="connsiteX4" fmla="*/ 812800 w 812800"/>
              <a:gd name="connsiteY4" fmla="*/ 2982418 h 2982418"/>
              <a:gd name="connsiteX0" fmla="*/ 0 w 812800"/>
              <a:gd name="connsiteY0" fmla="*/ 2058510 h 2982770"/>
              <a:gd name="connsiteX1" fmla="*/ 135467 w 812800"/>
              <a:gd name="connsiteY1" fmla="*/ 408904 h 2982770"/>
              <a:gd name="connsiteX2" fmla="*/ 383823 w 812800"/>
              <a:gd name="connsiteY2" fmla="*/ 2504 h 2982770"/>
              <a:gd name="connsiteX3" fmla="*/ 609600 w 812800"/>
              <a:gd name="connsiteY3" fmla="*/ 521793 h 2982770"/>
              <a:gd name="connsiteX4" fmla="*/ 812800 w 812800"/>
              <a:gd name="connsiteY4" fmla="*/ 2982770 h 298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2770">
                <a:moveTo>
                  <a:pt x="0" y="2058510"/>
                </a:moveTo>
                <a:cubicBezTo>
                  <a:pt x="35748" y="1354836"/>
                  <a:pt x="71497" y="751572"/>
                  <a:pt x="135467" y="408904"/>
                </a:cubicBezTo>
                <a:cubicBezTo>
                  <a:pt x="199437" y="66236"/>
                  <a:pt x="304801" y="-16311"/>
                  <a:pt x="383823" y="2504"/>
                </a:cubicBezTo>
                <a:cubicBezTo>
                  <a:pt x="462845" y="21319"/>
                  <a:pt x="538104" y="25082"/>
                  <a:pt x="609600" y="521793"/>
                </a:cubicBezTo>
                <a:cubicBezTo>
                  <a:pt x="681096" y="1018504"/>
                  <a:pt x="746948" y="2020392"/>
                  <a:pt x="812800" y="2982770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68" name="Picture 2" descr="Image Detail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/>
          <a:stretch/>
        </p:blipFill>
        <p:spPr bwMode="auto">
          <a:xfrm flipV="1">
            <a:off x="3939534" y="4393818"/>
            <a:ext cx="813088" cy="11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 73"/>
          <p:cNvSpPr/>
          <p:nvPr/>
        </p:nvSpPr>
        <p:spPr bwMode="auto">
          <a:xfrm>
            <a:off x="5676557" y="1436001"/>
            <a:ext cx="812800" cy="5029434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274131 h 2983750"/>
              <a:gd name="connsiteX1" fmla="*/ 135467 w 812800"/>
              <a:gd name="connsiteY1" fmla="*/ 409884 h 2983750"/>
              <a:gd name="connsiteX2" fmla="*/ 383823 w 812800"/>
              <a:gd name="connsiteY2" fmla="*/ 3484 h 2983750"/>
              <a:gd name="connsiteX3" fmla="*/ 609600 w 812800"/>
              <a:gd name="connsiteY3" fmla="*/ 522773 h 2983750"/>
              <a:gd name="connsiteX4" fmla="*/ 812800 w 812800"/>
              <a:gd name="connsiteY4" fmla="*/ 2983750 h 2983750"/>
              <a:gd name="connsiteX0" fmla="*/ 0 w 812800"/>
              <a:gd name="connsiteY0" fmla="*/ 2335363 h 2984144"/>
              <a:gd name="connsiteX1" fmla="*/ 135467 w 812800"/>
              <a:gd name="connsiteY1" fmla="*/ 410278 h 2984144"/>
              <a:gd name="connsiteX2" fmla="*/ 383823 w 812800"/>
              <a:gd name="connsiteY2" fmla="*/ 3878 h 2984144"/>
              <a:gd name="connsiteX3" fmla="*/ 609600 w 812800"/>
              <a:gd name="connsiteY3" fmla="*/ 523167 h 2984144"/>
              <a:gd name="connsiteX4" fmla="*/ 812800 w 812800"/>
              <a:gd name="connsiteY4" fmla="*/ 2984144 h 2984144"/>
              <a:gd name="connsiteX0" fmla="*/ 0 w 812800"/>
              <a:gd name="connsiteY0" fmla="*/ 2388329 h 2984540"/>
              <a:gd name="connsiteX1" fmla="*/ 135467 w 812800"/>
              <a:gd name="connsiteY1" fmla="*/ 410674 h 2984540"/>
              <a:gd name="connsiteX2" fmla="*/ 383823 w 812800"/>
              <a:gd name="connsiteY2" fmla="*/ 4274 h 2984540"/>
              <a:gd name="connsiteX3" fmla="*/ 609600 w 812800"/>
              <a:gd name="connsiteY3" fmla="*/ 523563 h 2984540"/>
              <a:gd name="connsiteX4" fmla="*/ 812800 w 812800"/>
              <a:gd name="connsiteY4" fmla="*/ 2984540 h 298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4540">
                <a:moveTo>
                  <a:pt x="0" y="2388329"/>
                </a:moveTo>
                <a:cubicBezTo>
                  <a:pt x="35748" y="1684655"/>
                  <a:pt x="71497" y="808016"/>
                  <a:pt x="135467" y="410674"/>
                </a:cubicBezTo>
                <a:cubicBezTo>
                  <a:pt x="199437" y="13332"/>
                  <a:pt x="304801" y="-14541"/>
                  <a:pt x="383823" y="4274"/>
                </a:cubicBezTo>
                <a:cubicBezTo>
                  <a:pt x="462845" y="23089"/>
                  <a:pt x="538104" y="26852"/>
                  <a:pt x="609600" y="523563"/>
                </a:cubicBezTo>
                <a:cubicBezTo>
                  <a:pt x="681096" y="1020274"/>
                  <a:pt x="746948" y="2022162"/>
                  <a:pt x="812800" y="2984540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78" name="Freeform 77"/>
          <p:cNvSpPr/>
          <p:nvPr/>
        </p:nvSpPr>
        <p:spPr bwMode="auto">
          <a:xfrm>
            <a:off x="7039659" y="2104408"/>
            <a:ext cx="808941" cy="4399922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  <a:gd name="connsiteX0" fmla="*/ 0 w 812800"/>
              <a:gd name="connsiteY0" fmla="*/ 2136346 h 2983064"/>
              <a:gd name="connsiteX1" fmla="*/ 135467 w 812800"/>
              <a:gd name="connsiteY1" fmla="*/ 409198 h 2983064"/>
              <a:gd name="connsiteX2" fmla="*/ 383823 w 812800"/>
              <a:gd name="connsiteY2" fmla="*/ 2798 h 2983064"/>
              <a:gd name="connsiteX3" fmla="*/ 609600 w 812800"/>
              <a:gd name="connsiteY3" fmla="*/ 522087 h 2983064"/>
              <a:gd name="connsiteX4" fmla="*/ 812800 w 812800"/>
              <a:gd name="connsiteY4" fmla="*/ 2983064 h 2983064"/>
              <a:gd name="connsiteX0" fmla="*/ 583 w 813383"/>
              <a:gd name="connsiteY0" fmla="*/ 2136173 h 2982891"/>
              <a:gd name="connsiteX1" fmla="*/ 14694 w 813383"/>
              <a:gd name="connsiteY1" fmla="*/ 2092082 h 2982891"/>
              <a:gd name="connsiteX2" fmla="*/ 136050 w 813383"/>
              <a:gd name="connsiteY2" fmla="*/ 409025 h 2982891"/>
              <a:gd name="connsiteX3" fmla="*/ 384406 w 813383"/>
              <a:gd name="connsiteY3" fmla="*/ 2625 h 2982891"/>
              <a:gd name="connsiteX4" fmla="*/ 610183 w 813383"/>
              <a:gd name="connsiteY4" fmla="*/ 521914 h 2982891"/>
              <a:gd name="connsiteX5" fmla="*/ 813383 w 813383"/>
              <a:gd name="connsiteY5" fmla="*/ 2982891 h 2982891"/>
              <a:gd name="connsiteX0" fmla="*/ 7430 w 808941"/>
              <a:gd name="connsiteY0" fmla="*/ 2203224 h 2982891"/>
              <a:gd name="connsiteX1" fmla="*/ 10252 w 808941"/>
              <a:gd name="connsiteY1" fmla="*/ 2092082 h 2982891"/>
              <a:gd name="connsiteX2" fmla="*/ 131608 w 808941"/>
              <a:gd name="connsiteY2" fmla="*/ 409025 h 2982891"/>
              <a:gd name="connsiteX3" fmla="*/ 379964 w 808941"/>
              <a:gd name="connsiteY3" fmla="*/ 2625 h 2982891"/>
              <a:gd name="connsiteX4" fmla="*/ 605741 w 808941"/>
              <a:gd name="connsiteY4" fmla="*/ 521914 h 2982891"/>
              <a:gd name="connsiteX5" fmla="*/ 808941 w 808941"/>
              <a:gd name="connsiteY5" fmla="*/ 2982891 h 298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941" h="2982891">
                <a:moveTo>
                  <a:pt x="7430" y="2203224"/>
                </a:moveTo>
                <a:cubicBezTo>
                  <a:pt x="9782" y="2195876"/>
                  <a:pt x="-12326" y="2379940"/>
                  <a:pt x="10252" y="2092082"/>
                </a:cubicBezTo>
                <a:cubicBezTo>
                  <a:pt x="32830" y="1804224"/>
                  <a:pt x="69989" y="757268"/>
                  <a:pt x="131608" y="409025"/>
                </a:cubicBezTo>
                <a:cubicBezTo>
                  <a:pt x="193227" y="60782"/>
                  <a:pt x="300942" y="-16190"/>
                  <a:pt x="379964" y="2625"/>
                </a:cubicBezTo>
                <a:cubicBezTo>
                  <a:pt x="458986" y="21440"/>
                  <a:pt x="534245" y="25203"/>
                  <a:pt x="605741" y="521914"/>
                </a:cubicBezTo>
                <a:cubicBezTo>
                  <a:pt x="677237" y="1018625"/>
                  <a:pt x="743089" y="2020513"/>
                  <a:pt x="808941" y="2982891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prstClr val="white"/>
                </a:solidFill>
              </a:rPr>
              <a:t>Balanceamento Hidrônico</a:t>
            </a:r>
            <a:br>
              <a:rPr lang="pt-BR" dirty="0">
                <a:solidFill>
                  <a:prstClr val="white"/>
                </a:solidFill>
              </a:rPr>
            </a:br>
            <a:r>
              <a:rPr lang="pt-BR" sz="2000" dirty="0">
                <a:solidFill>
                  <a:prstClr val="white"/>
                </a:solidFill>
              </a:rPr>
              <a:t>Sistema desbalanceado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6498445" y="1196752"/>
            <a:ext cx="2412245" cy="809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Fluxo</a:t>
            </a:r>
            <a:r>
              <a:rPr lang="en-US" sz="2000" b="1" dirty="0"/>
              <a:t> </a:t>
            </a:r>
            <a:r>
              <a:rPr lang="en-US" sz="2000" b="1" dirty="0" err="1"/>
              <a:t>Desbalanceado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783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5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57" grpId="0" animBg="1"/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5" grpId="1" animBg="1"/>
      <p:bldP spid="67" grpId="0" animBg="1"/>
      <p:bldP spid="67" grpId="1" animBg="1"/>
      <p:bldP spid="74" grpId="0" animBg="1"/>
      <p:bldP spid="78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Garante uma distribuição uniforme de todos os tubos e trocadores de calor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Proporcionar maior conforto térmico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Reduz o ruído do fluxo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Assegura a mínima potência da bomba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Economiza energia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Aumenta o conforto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Menor custo de manutenção</a:t>
            </a:r>
          </a:p>
          <a:p>
            <a:endParaRPr lang="pt-B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Balanceamento Hidrônico</a:t>
            </a:r>
            <a:br>
              <a:rPr lang="pt-BR" dirty="0"/>
            </a:br>
            <a:r>
              <a:rPr lang="pt-BR" sz="2000" dirty="0"/>
              <a:t>Beneficios do balanceamento</a:t>
            </a:r>
            <a:endParaRPr lang="pt-BR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77" y="3219663"/>
            <a:ext cx="2238122" cy="295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Balanceamento Hidrônico</a:t>
            </a:r>
            <a:br>
              <a:rPr lang="pt-BR" dirty="0"/>
            </a:br>
            <a:r>
              <a:rPr lang="pt-BR" sz="2000" dirty="0"/>
              <a:t>Problemas Típicos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60900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 Baixo ΔTs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 Sistemas desbalanceados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 Fluxos não uniformes, o que resulta na falta de aquecimento ou arrefecimento em algumas áreas do edifício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 Variações não necessárias de fluxos como resultado das mudanças constantes as pressões do sistema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 Mudanças constantes de sinais de saídas de controle para controlar as válvulas por diferentes razões que a compensação por variações de temperatura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/>
              <a:t>Consumo excessivo de energia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26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2" name="animatie 7.wmv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 b="11019"/>
          <a:stretch/>
        </p:blipFill>
        <p:spPr>
          <a:xfrm>
            <a:off x="3802380" y="1355982"/>
            <a:ext cx="5341620" cy="5025768"/>
          </a:xfr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4896" y="5821682"/>
            <a:ext cx="3352800" cy="43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kern="0" dirty="0">
                <a:solidFill>
                  <a:srgbClr val="7E7E7E"/>
                </a:solidFill>
              </a:rPr>
              <a:t>3 </a:t>
            </a:r>
            <a:r>
              <a:rPr lang="en-GB" sz="2800" b="1" kern="0" dirty="0" err="1">
                <a:solidFill>
                  <a:srgbClr val="7E7E7E"/>
                </a:solidFill>
              </a:rPr>
              <a:t>válvulas</a:t>
            </a:r>
            <a:r>
              <a:rPr lang="en-GB" sz="2800" b="1" kern="0" dirty="0">
                <a:solidFill>
                  <a:srgbClr val="7E7E7E"/>
                </a:solidFill>
              </a:rPr>
              <a:t> </a:t>
            </a:r>
            <a:r>
              <a:rPr lang="en-GB" sz="2800" b="1" kern="0" dirty="0" err="1">
                <a:solidFill>
                  <a:srgbClr val="7E7E7E"/>
                </a:solidFill>
              </a:rPr>
              <a:t>em</a:t>
            </a:r>
            <a:r>
              <a:rPr lang="en-GB" sz="2800" b="1" kern="0" dirty="0">
                <a:solidFill>
                  <a:srgbClr val="7E7E7E"/>
                </a:solidFill>
              </a:rPr>
              <a:t> 1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39872" y="1464759"/>
            <a:ext cx="7027200" cy="4402138"/>
          </a:xfrm>
        </p:spPr>
        <p:txBody>
          <a:bodyPr/>
          <a:lstStyle/>
          <a:p>
            <a:r>
              <a:rPr lang="en-GB" dirty="0" err="1"/>
              <a:t>Variações</a:t>
            </a:r>
            <a:r>
              <a:rPr lang="en-GB" dirty="0"/>
              <a:t> de </a:t>
            </a:r>
            <a:r>
              <a:rPr lang="en-GB" dirty="0" err="1"/>
              <a:t>pressão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compensados</a:t>
            </a:r>
            <a:r>
              <a:rPr lang="en-GB" dirty="0"/>
              <a:t> </a:t>
            </a:r>
            <a:r>
              <a:rPr lang="en-GB" dirty="0" err="1"/>
              <a:t>pelo</a:t>
            </a:r>
            <a:r>
              <a:rPr lang="en-GB" dirty="0"/>
              <a:t> </a:t>
            </a:r>
            <a:r>
              <a:rPr lang="en-GB" dirty="0" err="1"/>
              <a:t>controlador</a:t>
            </a:r>
            <a:r>
              <a:rPr lang="en-GB" dirty="0"/>
              <a:t> de </a:t>
            </a:r>
            <a:r>
              <a:rPr lang="en-GB" dirty="0" err="1"/>
              <a:t>pressão</a:t>
            </a:r>
            <a:r>
              <a:rPr lang="en-GB" dirty="0"/>
              <a:t> </a:t>
            </a:r>
            <a:r>
              <a:rPr lang="en-GB" dirty="0" err="1"/>
              <a:t>integrado</a:t>
            </a:r>
            <a:r>
              <a:rPr lang="en-GB" dirty="0"/>
              <a:t> (</a:t>
            </a:r>
            <a:r>
              <a:rPr lang="en-GB" dirty="0" err="1"/>
              <a:t>membrana</a:t>
            </a:r>
            <a:r>
              <a:rPr lang="en-GB" dirty="0"/>
              <a:t>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dirty="0" err="1"/>
              <a:t>Pressão</a:t>
            </a:r>
            <a:r>
              <a:rPr lang="en-GB" dirty="0"/>
              <a:t>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através</a:t>
            </a:r>
            <a:r>
              <a:rPr lang="en-GB" dirty="0"/>
              <a:t> da </a:t>
            </a:r>
            <a:r>
              <a:rPr lang="en-GB" dirty="0" err="1"/>
              <a:t>válvula</a:t>
            </a:r>
            <a:r>
              <a:rPr lang="en-GB" dirty="0"/>
              <a:t> de </a:t>
            </a:r>
            <a:r>
              <a:rPr lang="en-GB" dirty="0" err="1"/>
              <a:t>controle</a:t>
            </a:r>
            <a:r>
              <a:rPr lang="en-GB" dirty="0"/>
              <a:t> = </a:t>
            </a:r>
            <a:r>
              <a:rPr lang="en-GB" dirty="0" err="1"/>
              <a:t>fluxo</a:t>
            </a:r>
            <a:r>
              <a:rPr lang="en-GB" dirty="0"/>
              <a:t> </a:t>
            </a:r>
            <a:r>
              <a:rPr lang="en-GB" dirty="0" err="1"/>
              <a:t>estável</a:t>
            </a:r>
            <a:endParaRPr lang="en-GB" dirty="0"/>
          </a:p>
          <a:p>
            <a:r>
              <a:rPr lang="en-GB" dirty="0" err="1"/>
              <a:t>Fluxo</a:t>
            </a:r>
            <a:r>
              <a:rPr lang="en-GB" dirty="0"/>
              <a:t> </a:t>
            </a:r>
            <a:r>
              <a:rPr lang="en-GB" dirty="0" err="1"/>
              <a:t>máximo</a:t>
            </a:r>
            <a:r>
              <a:rPr lang="en-GB" dirty="0"/>
              <a:t> </a:t>
            </a:r>
            <a:r>
              <a:rPr lang="en-GB" dirty="0" err="1"/>
              <a:t>definido</a:t>
            </a:r>
            <a:r>
              <a:rPr lang="en-GB" dirty="0"/>
              <a:t> pela</a:t>
            </a:r>
          </a:p>
          <a:p>
            <a:pPr marL="0" indent="0">
              <a:buNone/>
            </a:pPr>
            <a:r>
              <a:rPr lang="en-GB" dirty="0"/>
              <a:t>   </a:t>
            </a:r>
            <a:r>
              <a:rPr lang="en-GB" dirty="0" err="1"/>
              <a:t>válvula</a:t>
            </a:r>
            <a:endParaRPr lang="en-GB" dirty="0"/>
          </a:p>
          <a:p>
            <a:r>
              <a:rPr lang="en-GB" dirty="0" err="1"/>
              <a:t>Ajuste</a:t>
            </a:r>
            <a:r>
              <a:rPr lang="en-GB" dirty="0"/>
              <a:t> de </a:t>
            </a:r>
            <a:r>
              <a:rPr lang="en-GB" dirty="0" err="1"/>
              <a:t>vazão</a:t>
            </a:r>
            <a:r>
              <a:rPr lang="en-GB" dirty="0"/>
              <a:t> </a:t>
            </a:r>
            <a:r>
              <a:rPr lang="en-GB" dirty="0" err="1"/>
              <a:t>preciso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</a:t>
            </a:r>
            <a:r>
              <a:rPr lang="en-GB" dirty="0" err="1"/>
              <a:t>pelo</a:t>
            </a:r>
            <a:r>
              <a:rPr lang="en-GB" dirty="0"/>
              <a:t> </a:t>
            </a:r>
            <a:r>
              <a:rPr lang="en-GB" dirty="0" err="1"/>
              <a:t>atuador</a:t>
            </a:r>
            <a:endParaRPr lang="en-GB" dirty="0"/>
          </a:p>
          <a:p>
            <a:r>
              <a:rPr lang="en-GB" dirty="0" err="1"/>
              <a:t>Autoridade</a:t>
            </a:r>
            <a:r>
              <a:rPr lang="en-GB" dirty="0"/>
              <a:t> 100% </a:t>
            </a:r>
          </a:p>
          <a:p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flutuações</a:t>
            </a:r>
            <a:r>
              <a:rPr lang="en-GB" dirty="0"/>
              <a:t> de temp</a:t>
            </a:r>
          </a:p>
          <a:p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movimentos</a:t>
            </a:r>
            <a:r>
              <a:rPr lang="en-GB" dirty="0"/>
              <a:t> </a:t>
            </a:r>
            <a:r>
              <a:rPr lang="en-GB" dirty="0" err="1"/>
              <a:t>constantes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500" dirty="0"/>
              <a:t>Como AB-QM evita esses problemas?</a:t>
            </a:r>
          </a:p>
          <a:p>
            <a:r>
              <a:rPr lang="pt-BR" sz="300" dirty="0"/>
              <a:t> </a:t>
            </a:r>
            <a:r>
              <a:rPr lang="pt-BR" sz="500" dirty="0"/>
              <a:t> </a:t>
            </a:r>
            <a:r>
              <a:rPr lang="pt-BR" dirty="0"/>
              <a:t/>
            </a:r>
            <a:br>
              <a:rPr lang="pt-BR" dirty="0"/>
            </a:br>
            <a:r>
              <a:rPr lang="en-US" sz="2000" b="1" dirty="0"/>
              <a:t>P</a:t>
            </a:r>
            <a:r>
              <a:rPr lang="en-US" sz="2000" dirty="0"/>
              <a:t>ressure </a:t>
            </a:r>
            <a:r>
              <a:rPr lang="en-US" sz="2000" b="1" dirty="0"/>
              <a:t>I</a:t>
            </a:r>
            <a:r>
              <a:rPr lang="en-US" sz="2000" dirty="0"/>
              <a:t>ndependent </a:t>
            </a:r>
            <a:r>
              <a:rPr lang="en-US" sz="2000" b="1" dirty="0"/>
              <a:t>B</a:t>
            </a:r>
            <a:r>
              <a:rPr lang="en-US" sz="2000" dirty="0"/>
              <a:t>alancing &amp; </a:t>
            </a:r>
            <a:r>
              <a:rPr lang="en-US" sz="2000" b="1" dirty="0"/>
              <a:t>C</a:t>
            </a:r>
            <a:r>
              <a:rPr lang="en-US" sz="2000" dirty="0"/>
              <a:t>ontrol </a:t>
            </a:r>
            <a:r>
              <a:rPr lang="en-US" sz="2000" b="1" dirty="0"/>
              <a:t>V</a:t>
            </a:r>
            <a:r>
              <a:rPr lang="en-US" sz="2000" dirty="0"/>
              <a:t>alves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07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716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1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1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1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1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1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1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1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16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692"/>
                </p:tgtEl>
              </p:cMediaNode>
            </p:video>
          </p:childTnLst>
        </p:cTn>
      </p:par>
    </p:tnLst>
    <p:bldLst>
      <p:bldP spid="7" grpId="0"/>
      <p:bldP spid="7168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1584843"/>
            <a:ext cx="9144000" cy="481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448" y="467975"/>
            <a:ext cx="8071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Maior Empresa Global Dedicada em Drives</a:t>
            </a:r>
            <a:br>
              <a:rPr lang="pt-BR" sz="2800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58665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12" name="Group 439311"/>
          <p:cNvGrpSpPr/>
          <p:nvPr/>
        </p:nvGrpSpPr>
        <p:grpSpPr>
          <a:xfrm>
            <a:off x="1375241" y="4991256"/>
            <a:ext cx="6597778" cy="1019504"/>
            <a:chOff x="1375241" y="5301345"/>
            <a:chExt cx="6597778" cy="1019504"/>
          </a:xfrm>
        </p:grpSpPr>
        <p:sp>
          <p:nvSpPr>
            <p:cNvPr id="16" name="Rectangle 15"/>
            <p:cNvSpPr/>
            <p:nvPr/>
          </p:nvSpPr>
          <p:spPr>
            <a:xfrm>
              <a:off x="2069512" y="5868897"/>
              <a:ext cx="5903507" cy="45195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Block Arc 14"/>
            <p:cNvSpPr/>
            <p:nvPr/>
          </p:nvSpPr>
          <p:spPr>
            <a:xfrm rot="16200000">
              <a:off x="1534844" y="5141742"/>
              <a:ext cx="1019504" cy="1338709"/>
            </a:xfrm>
            <a:prstGeom prst="blockArc">
              <a:avLst>
                <a:gd name="adj1" fmla="val 10725724"/>
                <a:gd name="adj2" fmla="val 16138987"/>
                <a:gd name="adj3" fmla="val 45151"/>
              </a:avLst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9311" name="Group 439310"/>
          <p:cNvGrpSpPr/>
          <p:nvPr/>
        </p:nvGrpSpPr>
        <p:grpSpPr>
          <a:xfrm>
            <a:off x="1324303" y="2879806"/>
            <a:ext cx="588579" cy="2617072"/>
            <a:chOff x="1324303" y="3189895"/>
            <a:chExt cx="588579" cy="2617072"/>
          </a:xfrm>
        </p:grpSpPr>
        <p:sp>
          <p:nvSpPr>
            <p:cNvPr id="7" name="Rectangle 6"/>
            <p:cNvSpPr/>
            <p:nvPr/>
          </p:nvSpPr>
          <p:spPr>
            <a:xfrm>
              <a:off x="1324303" y="3189895"/>
              <a:ext cx="588579" cy="25750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95827" y="3342294"/>
              <a:ext cx="425382" cy="24646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9298" name="Picture 2" descr="Image Det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7" y="1329556"/>
            <a:ext cx="966951" cy="14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ck Arc 4"/>
          <p:cNvSpPr/>
          <p:nvPr/>
        </p:nvSpPr>
        <p:spPr>
          <a:xfrm>
            <a:off x="429232" y="2317498"/>
            <a:ext cx="1345325" cy="1376856"/>
          </a:xfrm>
          <a:prstGeom prst="blockArc">
            <a:avLst>
              <a:gd name="adj1" fmla="val 16145436"/>
              <a:gd name="adj2" fmla="val 0"/>
              <a:gd name="adj3" fmla="val 25000"/>
            </a:avLst>
          </a:prstGeom>
          <a:gradFill flip="none" rotWithShape="1">
            <a:gsLst>
              <a:gs pos="57000">
                <a:schemeClr val="bg1"/>
              </a:gs>
              <a:gs pos="69000">
                <a:srgbClr val="FFCC66"/>
              </a:gs>
              <a:gs pos="38000">
                <a:srgbClr val="C69E3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3470" y="3116287"/>
            <a:ext cx="443916" cy="23717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lock Arc 7"/>
          <p:cNvSpPr/>
          <p:nvPr/>
        </p:nvSpPr>
        <p:spPr>
          <a:xfrm rot="16200000">
            <a:off x="1543072" y="4827525"/>
            <a:ext cx="1019504" cy="1338709"/>
          </a:xfrm>
          <a:prstGeom prst="blockArc">
            <a:avLst>
              <a:gd name="adj1" fmla="val 10725724"/>
              <a:gd name="adj2" fmla="val 16138987"/>
              <a:gd name="adj3" fmla="val 4515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63334" y="5554684"/>
            <a:ext cx="5903507" cy="4519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11138" y="2866671"/>
            <a:ext cx="588579" cy="257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722179" y="1371600"/>
            <a:ext cx="5138092" cy="1193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Válvula</a:t>
            </a:r>
            <a:r>
              <a:rPr lang="en-US" sz="2400" b="1" dirty="0"/>
              <a:t> de </a:t>
            </a:r>
            <a:r>
              <a:rPr lang="en-US" sz="2400" b="1" dirty="0" err="1"/>
              <a:t>Controle</a:t>
            </a:r>
            <a:r>
              <a:rPr lang="en-US" sz="2400" b="1" dirty="0"/>
              <a:t> e </a:t>
            </a:r>
            <a:r>
              <a:rPr lang="en-US" sz="2400" b="1" dirty="0" err="1"/>
              <a:t>Balanceamento</a:t>
            </a:r>
            <a:r>
              <a:rPr lang="en-US" sz="2400" b="1" dirty="0"/>
              <a:t> </a:t>
            </a:r>
            <a:r>
              <a:rPr lang="en-US" sz="2400" b="1" dirty="0" err="1"/>
              <a:t>Independente</a:t>
            </a:r>
            <a:r>
              <a:rPr lang="en-US" sz="2400" b="1" dirty="0"/>
              <a:t> de </a:t>
            </a:r>
            <a:r>
              <a:rPr lang="en-US" sz="2400" b="1" dirty="0" err="1"/>
              <a:t>pressão</a:t>
            </a:r>
            <a:endParaRPr lang="en-US" sz="2400" b="1" dirty="0"/>
          </a:p>
        </p:txBody>
      </p:sp>
      <p:sp>
        <p:nvSpPr>
          <p:cNvPr id="43" name="Donut 42"/>
          <p:cNvSpPr/>
          <p:nvPr/>
        </p:nvSpPr>
        <p:spPr>
          <a:xfrm>
            <a:off x="5577183" y="5525692"/>
            <a:ext cx="144000" cy="72000"/>
          </a:xfrm>
          <a:prstGeom prst="donut">
            <a:avLst>
              <a:gd name="adj" fmla="val 32515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/>
          <p:cNvSpPr/>
          <p:nvPr/>
        </p:nvSpPr>
        <p:spPr bwMode="auto">
          <a:xfrm>
            <a:off x="2950349" y="3799452"/>
            <a:ext cx="812800" cy="2588035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2588">
                <a:moveTo>
                  <a:pt x="0" y="2001529"/>
                </a:moveTo>
                <a:cubicBezTo>
                  <a:pt x="35748" y="1297855"/>
                  <a:pt x="71497" y="741923"/>
                  <a:pt x="135467" y="408722"/>
                </a:cubicBezTo>
                <a:cubicBezTo>
                  <a:pt x="199438" y="75521"/>
                  <a:pt x="304801" y="-16493"/>
                  <a:pt x="383823" y="2322"/>
                </a:cubicBezTo>
                <a:cubicBezTo>
                  <a:pt x="462845" y="21137"/>
                  <a:pt x="538104" y="24900"/>
                  <a:pt x="609600" y="521611"/>
                </a:cubicBezTo>
                <a:cubicBezTo>
                  <a:pt x="681096" y="1018322"/>
                  <a:pt x="746948" y="2020210"/>
                  <a:pt x="812800" y="29825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4341434" y="3802293"/>
            <a:ext cx="812800" cy="2588035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2588">
                <a:moveTo>
                  <a:pt x="0" y="2001529"/>
                </a:moveTo>
                <a:cubicBezTo>
                  <a:pt x="35748" y="1297855"/>
                  <a:pt x="71497" y="741923"/>
                  <a:pt x="135467" y="408722"/>
                </a:cubicBezTo>
                <a:cubicBezTo>
                  <a:pt x="199438" y="75521"/>
                  <a:pt x="304801" y="-16493"/>
                  <a:pt x="383823" y="2322"/>
                </a:cubicBezTo>
                <a:cubicBezTo>
                  <a:pt x="462845" y="21137"/>
                  <a:pt x="538104" y="24900"/>
                  <a:pt x="609600" y="521611"/>
                </a:cubicBezTo>
                <a:cubicBezTo>
                  <a:pt x="681096" y="1018322"/>
                  <a:pt x="746948" y="2020210"/>
                  <a:pt x="812800" y="29825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5652000" y="3807476"/>
            <a:ext cx="812800" cy="2588035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2588">
                <a:moveTo>
                  <a:pt x="0" y="2001529"/>
                </a:moveTo>
                <a:cubicBezTo>
                  <a:pt x="35748" y="1297855"/>
                  <a:pt x="71497" y="741923"/>
                  <a:pt x="135467" y="408722"/>
                </a:cubicBezTo>
                <a:cubicBezTo>
                  <a:pt x="199438" y="75521"/>
                  <a:pt x="304801" y="-16493"/>
                  <a:pt x="383823" y="2322"/>
                </a:cubicBezTo>
                <a:cubicBezTo>
                  <a:pt x="462845" y="21137"/>
                  <a:pt x="538104" y="24900"/>
                  <a:pt x="609600" y="521611"/>
                </a:cubicBezTo>
                <a:cubicBezTo>
                  <a:pt x="681096" y="1018322"/>
                  <a:pt x="746948" y="2020210"/>
                  <a:pt x="812800" y="29825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48" name="Freeform 47"/>
          <p:cNvSpPr/>
          <p:nvPr/>
        </p:nvSpPr>
        <p:spPr bwMode="auto">
          <a:xfrm>
            <a:off x="7047471" y="3804711"/>
            <a:ext cx="812800" cy="2588035"/>
          </a:xfrm>
          <a:custGeom>
            <a:avLst/>
            <a:gdLst>
              <a:gd name="connsiteX0" fmla="*/ 0 w 812800"/>
              <a:gd name="connsiteY0" fmla="*/ 2461962 h 3218317"/>
              <a:gd name="connsiteX1" fmla="*/ 135467 w 812800"/>
              <a:gd name="connsiteY1" fmla="*/ 644451 h 3218317"/>
              <a:gd name="connsiteX2" fmla="*/ 383823 w 812800"/>
              <a:gd name="connsiteY2" fmla="*/ 984 h 3218317"/>
              <a:gd name="connsiteX3" fmla="*/ 609600 w 812800"/>
              <a:gd name="connsiteY3" fmla="*/ 757340 h 3218317"/>
              <a:gd name="connsiteX4" fmla="*/ 812800 w 812800"/>
              <a:gd name="connsiteY4" fmla="*/ 3218317 h 3218317"/>
              <a:gd name="connsiteX0" fmla="*/ 0 w 812800"/>
              <a:gd name="connsiteY0" fmla="*/ 2142281 h 2898636"/>
              <a:gd name="connsiteX1" fmla="*/ 135467 w 812800"/>
              <a:gd name="connsiteY1" fmla="*/ 324770 h 2898636"/>
              <a:gd name="connsiteX2" fmla="*/ 383823 w 812800"/>
              <a:gd name="connsiteY2" fmla="*/ 8681 h 2898636"/>
              <a:gd name="connsiteX3" fmla="*/ 609600 w 812800"/>
              <a:gd name="connsiteY3" fmla="*/ 437659 h 2898636"/>
              <a:gd name="connsiteX4" fmla="*/ 812800 w 812800"/>
              <a:gd name="connsiteY4" fmla="*/ 2898636 h 2898636"/>
              <a:gd name="connsiteX0" fmla="*/ 0 w 812800"/>
              <a:gd name="connsiteY0" fmla="*/ 2227133 h 2983488"/>
              <a:gd name="connsiteX1" fmla="*/ 135467 w 812800"/>
              <a:gd name="connsiteY1" fmla="*/ 409622 h 2983488"/>
              <a:gd name="connsiteX2" fmla="*/ 383823 w 812800"/>
              <a:gd name="connsiteY2" fmla="*/ 3222 h 2983488"/>
              <a:gd name="connsiteX3" fmla="*/ 609600 w 812800"/>
              <a:gd name="connsiteY3" fmla="*/ 522511 h 2983488"/>
              <a:gd name="connsiteX4" fmla="*/ 812800 w 812800"/>
              <a:gd name="connsiteY4" fmla="*/ 2983488 h 2983488"/>
              <a:gd name="connsiteX0" fmla="*/ 0 w 812800"/>
              <a:gd name="connsiteY0" fmla="*/ 2001529 h 2982588"/>
              <a:gd name="connsiteX1" fmla="*/ 135467 w 812800"/>
              <a:gd name="connsiteY1" fmla="*/ 408722 h 2982588"/>
              <a:gd name="connsiteX2" fmla="*/ 383823 w 812800"/>
              <a:gd name="connsiteY2" fmla="*/ 2322 h 2982588"/>
              <a:gd name="connsiteX3" fmla="*/ 609600 w 812800"/>
              <a:gd name="connsiteY3" fmla="*/ 521611 h 2982588"/>
              <a:gd name="connsiteX4" fmla="*/ 812800 w 812800"/>
              <a:gd name="connsiteY4" fmla="*/ 2982588 h 29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2982588">
                <a:moveTo>
                  <a:pt x="0" y="2001529"/>
                </a:moveTo>
                <a:cubicBezTo>
                  <a:pt x="35748" y="1297855"/>
                  <a:pt x="71497" y="741923"/>
                  <a:pt x="135467" y="408722"/>
                </a:cubicBezTo>
                <a:cubicBezTo>
                  <a:pt x="199438" y="75521"/>
                  <a:pt x="304801" y="-16493"/>
                  <a:pt x="383823" y="2322"/>
                </a:cubicBezTo>
                <a:cubicBezTo>
                  <a:pt x="462845" y="21137"/>
                  <a:pt x="538104" y="24900"/>
                  <a:pt x="609600" y="521611"/>
                </a:cubicBezTo>
                <a:cubicBezTo>
                  <a:pt x="681096" y="1018322"/>
                  <a:pt x="746948" y="2020210"/>
                  <a:pt x="812800" y="2982588"/>
                </a:cubicBezTo>
              </a:path>
            </a:pathLst>
          </a:cu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435202" name="Picture 2" descr="Image Detail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/>
          <a:stretch/>
        </p:blipFill>
        <p:spPr bwMode="auto">
          <a:xfrm flipV="1">
            <a:off x="2561294" y="4471775"/>
            <a:ext cx="813088" cy="11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mage Detail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/>
          <a:stretch/>
        </p:blipFill>
        <p:spPr bwMode="auto">
          <a:xfrm flipV="1">
            <a:off x="3948499" y="4480043"/>
            <a:ext cx="813088" cy="11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nut 30"/>
          <p:cNvSpPr/>
          <p:nvPr/>
        </p:nvSpPr>
        <p:spPr>
          <a:xfrm>
            <a:off x="2865783" y="5525692"/>
            <a:ext cx="144000" cy="72000"/>
          </a:xfrm>
          <a:prstGeom prst="donut">
            <a:avLst>
              <a:gd name="adj" fmla="val 32515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nut 31"/>
          <p:cNvSpPr/>
          <p:nvPr/>
        </p:nvSpPr>
        <p:spPr>
          <a:xfrm>
            <a:off x="4266617" y="5525692"/>
            <a:ext cx="144000" cy="72000"/>
          </a:xfrm>
          <a:prstGeom prst="donut">
            <a:avLst>
              <a:gd name="adj" fmla="val 32515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onut 32"/>
          <p:cNvSpPr/>
          <p:nvPr/>
        </p:nvSpPr>
        <p:spPr>
          <a:xfrm>
            <a:off x="6972468" y="5526072"/>
            <a:ext cx="144000" cy="72000"/>
          </a:xfrm>
          <a:prstGeom prst="donut">
            <a:avLst>
              <a:gd name="adj" fmla="val 32515"/>
            </a:avLst>
          </a:prstGeom>
          <a:solidFill>
            <a:schemeClr val="accent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Com </a:t>
            </a:r>
            <a:r>
              <a:rPr lang="pt-BR" b="1" dirty="0"/>
              <a:t>AB-QM</a:t>
            </a:r>
            <a:r>
              <a:rPr lang="pt-BR" dirty="0"/>
              <a:t>...</a:t>
            </a:r>
            <a:br>
              <a:rPr lang="pt-BR" dirty="0"/>
            </a:br>
            <a:r>
              <a:rPr lang="pt-BR" sz="2000" dirty="0"/>
              <a:t>Distribuição balanceada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512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" y="1884055"/>
            <a:ext cx="9140649" cy="43532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7837" y="2156687"/>
            <a:ext cx="1911988" cy="288997"/>
            <a:chOff x="2514600" y="1751603"/>
            <a:chExt cx="1911988" cy="288997"/>
          </a:xfrm>
        </p:grpSpPr>
        <p:pic>
          <p:nvPicPr>
            <p:cNvPr id="4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75260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816" y="175260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588" y="175260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072" y="1751603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497837" y="3019533"/>
            <a:ext cx="1911988" cy="288997"/>
            <a:chOff x="2514600" y="1751603"/>
            <a:chExt cx="1911988" cy="288997"/>
          </a:xfrm>
        </p:grpSpPr>
        <p:pic>
          <p:nvPicPr>
            <p:cNvPr id="50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75260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816" y="175260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588" y="1752600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072" y="1751603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05441" y="2015048"/>
            <a:ext cx="1756412" cy="3508878"/>
            <a:chOff x="2233248" y="2559536"/>
            <a:chExt cx="1756412" cy="3508878"/>
          </a:xfrm>
        </p:grpSpPr>
        <p:pic>
          <p:nvPicPr>
            <p:cNvPr id="54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2559536"/>
              <a:ext cx="32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421184"/>
              <a:ext cx="32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559536"/>
              <a:ext cx="32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421184"/>
              <a:ext cx="32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428" y="5564414"/>
              <a:ext cx="504000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2233248" y="2559536"/>
              <a:ext cx="504000" cy="3507064"/>
              <a:chOff x="2233248" y="2559536"/>
              <a:chExt cx="504000" cy="3507064"/>
            </a:xfrm>
          </p:grpSpPr>
          <p:pic>
            <p:nvPicPr>
              <p:cNvPr id="40" name="Picture 5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2559536"/>
                <a:ext cx="324000" cy="32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5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3421184"/>
                <a:ext cx="324000" cy="32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5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3248" y="5562600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8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660" y="5564414"/>
              <a:ext cx="504000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420345" y="4713312"/>
            <a:ext cx="1070708" cy="396000"/>
            <a:chOff x="1348152" y="5257800"/>
            <a:chExt cx="1070708" cy="396000"/>
          </a:xfrm>
        </p:grpSpPr>
        <p:pic>
          <p:nvPicPr>
            <p:cNvPr id="59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52" y="5257800"/>
              <a:ext cx="39600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860" y="5257800"/>
              <a:ext cx="39600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Rectangle 60"/>
          <p:cNvSpPr/>
          <p:nvPr/>
        </p:nvSpPr>
        <p:spPr>
          <a:xfrm>
            <a:off x="5289067" y="1406231"/>
            <a:ext cx="35407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en-GB">
                <a:solidFill>
                  <a:srgbClr val="0014D6"/>
                </a:solidFill>
              </a:rPr>
              <a:t>Balanceamento</a:t>
            </a:r>
            <a:r>
              <a:rPr lang="en-GB" dirty="0">
                <a:solidFill>
                  <a:srgbClr val="0014D6"/>
                </a:solidFill>
              </a:rPr>
              <a:t> é </a:t>
            </a:r>
            <a:r>
              <a:rPr lang="en-GB" dirty="0" err="1">
                <a:solidFill>
                  <a:srgbClr val="0014D6"/>
                </a:solidFill>
              </a:rPr>
              <a:t>automatico</a:t>
            </a:r>
            <a:endParaRPr lang="en-GB" dirty="0">
              <a:solidFill>
                <a:srgbClr val="0014D6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615779" y="2299442"/>
            <a:ext cx="1499470" cy="1499470"/>
            <a:chOff x="6356352" y="2872881"/>
            <a:chExt cx="2787651" cy="2787651"/>
          </a:xfrm>
          <a:solidFill>
            <a:srgbClr val="EBEBEB"/>
          </a:solidFill>
        </p:grpSpPr>
        <p:sp>
          <p:nvSpPr>
            <p:cNvPr id="63" name="DTBELM8714458"/>
            <p:cNvSpPr>
              <a:spLocks noChangeArrowheads="1"/>
            </p:cNvSpPr>
            <p:nvPr/>
          </p:nvSpPr>
          <p:spPr bwMode="auto">
            <a:xfrm>
              <a:off x="6356352" y="2872881"/>
              <a:ext cx="2787651" cy="2787651"/>
            </a:xfrm>
            <a:prstGeom prst="ellipse">
              <a:avLst/>
            </a:prstGeom>
            <a:solidFill>
              <a:srgbClr val="EAEAEA">
                <a:alpha val="60000"/>
              </a:srgbClr>
            </a:solidFill>
            <a:ln w="76200" algn="ctr">
              <a:solidFill>
                <a:schemeClr val="tx2">
                  <a:lumMod val="40000"/>
                  <a:lumOff val="60000"/>
                  <a:alpha val="50000"/>
                </a:schemeClr>
              </a:solidFill>
              <a:round/>
              <a:headEnd/>
              <a:tailEnd/>
            </a:ln>
            <a:extLst/>
          </p:spPr>
          <p:txBody>
            <a:bodyPr lIns="0" tIns="0" rIns="0" bIns="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DTBELM3735362"/>
            <p:cNvSpPr txBox="1">
              <a:spLocks noChangeArrowheads="1"/>
            </p:cNvSpPr>
            <p:nvPr/>
          </p:nvSpPr>
          <p:spPr bwMode="auto">
            <a:xfrm>
              <a:off x="6600306" y="3123314"/>
              <a:ext cx="2266604" cy="17049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6000" tIns="0" rIns="0" bIns="3600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E43404"/>
                  </a:solidFill>
                </a:rPr>
                <a:t>Sem</a:t>
              </a:r>
              <a:r>
                <a:rPr lang="en-US" sz="1400" dirty="0">
                  <a:solidFill>
                    <a:srgbClr val="E43404"/>
                  </a:solidFill>
                </a:rPr>
                <a:t> </a:t>
              </a:r>
              <a:r>
                <a:rPr lang="en-US" sz="1400" dirty="0" err="1">
                  <a:solidFill>
                    <a:srgbClr val="E43404"/>
                  </a:solidFill>
                </a:rPr>
                <a:t>necessidade</a:t>
              </a:r>
              <a:r>
                <a:rPr lang="en-US" sz="1400" dirty="0">
                  <a:solidFill>
                    <a:srgbClr val="E43404"/>
                  </a:solidFill>
                </a:rPr>
                <a:t> de </a:t>
              </a:r>
              <a:r>
                <a:rPr lang="en-US" sz="1400" dirty="0" err="1">
                  <a:solidFill>
                    <a:srgbClr val="E43404"/>
                  </a:solidFill>
                </a:rPr>
                <a:t>balancear</a:t>
              </a:r>
              <a:r>
                <a:rPr lang="en-US" sz="1400" dirty="0">
                  <a:solidFill>
                    <a:srgbClr val="E43404"/>
                  </a:solidFill>
                </a:rPr>
                <a:t> </a:t>
              </a:r>
              <a:r>
                <a:rPr lang="en-US" sz="1400" dirty="0" err="1">
                  <a:solidFill>
                    <a:srgbClr val="E43404"/>
                  </a:solidFill>
                </a:rPr>
                <a:t>os</a:t>
              </a:r>
              <a:r>
                <a:rPr lang="en-US" sz="1400" dirty="0">
                  <a:solidFill>
                    <a:srgbClr val="E43404"/>
                  </a:solidFill>
                </a:rPr>
                <a:t> </a:t>
              </a:r>
              <a:r>
                <a:rPr lang="en-US" sz="1400" dirty="0" err="1">
                  <a:solidFill>
                    <a:srgbClr val="E43404"/>
                  </a:solidFill>
                </a:rPr>
                <a:t>ramais</a:t>
              </a:r>
              <a:endParaRPr lang="en-US" sz="1400" dirty="0">
                <a:solidFill>
                  <a:srgbClr val="E43404"/>
                </a:solidFill>
              </a:endParaRPr>
            </a:p>
          </p:txBody>
        </p:sp>
        <p:sp>
          <p:nvSpPr>
            <p:cNvPr id="66" name="DTBELM9495566"/>
            <p:cNvSpPr txBox="1">
              <a:spLocks noChangeArrowheads="1"/>
            </p:cNvSpPr>
            <p:nvPr/>
          </p:nvSpPr>
          <p:spPr bwMode="auto">
            <a:xfrm>
              <a:off x="6356352" y="4969746"/>
              <a:ext cx="2787651" cy="286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US" sz="1200" spc="-10" dirty="0">
                  <a:solidFill>
                    <a:srgbClr val="E43404"/>
                  </a:solidFill>
                  <a:latin typeface="Arial" charset="0"/>
                </a:rPr>
                <a:t>com AB-QMs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415931" y="4737842"/>
            <a:ext cx="1499470" cy="1499470"/>
            <a:chOff x="6356352" y="2872881"/>
            <a:chExt cx="2787651" cy="2787651"/>
          </a:xfrm>
        </p:grpSpPr>
        <p:sp>
          <p:nvSpPr>
            <p:cNvPr id="68" name="DTBELM8714458"/>
            <p:cNvSpPr>
              <a:spLocks noChangeArrowheads="1"/>
            </p:cNvSpPr>
            <p:nvPr/>
          </p:nvSpPr>
          <p:spPr bwMode="auto">
            <a:xfrm>
              <a:off x="6356352" y="2872881"/>
              <a:ext cx="2787651" cy="2787651"/>
            </a:xfrm>
            <a:prstGeom prst="ellipse">
              <a:avLst/>
            </a:prstGeom>
            <a:solidFill>
              <a:srgbClr val="EAEAEA">
                <a:alpha val="69804"/>
              </a:srgbClr>
            </a:solidFill>
            <a:ln w="76200" algn="ctr">
              <a:solidFill>
                <a:schemeClr val="tx2">
                  <a:lumMod val="40000"/>
                  <a:lumOff val="60000"/>
                  <a:alpha val="50000"/>
                </a:schemeClr>
              </a:solidFill>
              <a:round/>
              <a:headEnd/>
              <a:tailEnd/>
            </a:ln>
            <a:extLst/>
          </p:spPr>
          <p:txBody>
            <a:bodyPr lIns="0" tIns="0" rIns="0" bIns="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DTBELM3735362"/>
            <p:cNvSpPr txBox="1">
              <a:spLocks noChangeArrowheads="1"/>
            </p:cNvSpPr>
            <p:nvPr/>
          </p:nvSpPr>
          <p:spPr bwMode="auto">
            <a:xfrm>
              <a:off x="6600306" y="3339202"/>
              <a:ext cx="2266604" cy="1441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6000" tIns="0" rIns="0" bIns="3600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SimHei" pitchFamily="49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E43404"/>
                  </a:solidFill>
                </a:rPr>
                <a:t>Sem</a:t>
              </a:r>
              <a:r>
                <a:rPr lang="en-US" sz="1400" dirty="0">
                  <a:solidFill>
                    <a:srgbClr val="E43404"/>
                  </a:solidFill>
                </a:rPr>
                <a:t> </a:t>
              </a:r>
              <a:r>
                <a:rPr lang="en-US" sz="1400" dirty="0" err="1">
                  <a:solidFill>
                    <a:srgbClr val="E43404"/>
                  </a:solidFill>
                </a:rPr>
                <a:t>necessidade</a:t>
              </a:r>
              <a:r>
                <a:rPr lang="en-US" sz="1400" dirty="0">
                  <a:solidFill>
                    <a:srgbClr val="E43404"/>
                  </a:solidFill>
                </a:rPr>
                <a:t> de </a:t>
              </a:r>
              <a:r>
                <a:rPr lang="en-US" sz="1400" dirty="0" err="1">
                  <a:solidFill>
                    <a:srgbClr val="E43404"/>
                  </a:solidFill>
                </a:rPr>
                <a:t>balancear</a:t>
              </a:r>
              <a:r>
                <a:rPr lang="en-US" sz="1400" dirty="0">
                  <a:solidFill>
                    <a:srgbClr val="E43404"/>
                  </a:solidFill>
                </a:rPr>
                <a:t> a </a:t>
              </a:r>
              <a:r>
                <a:rPr lang="en-US" sz="1400" dirty="0" err="1">
                  <a:solidFill>
                    <a:srgbClr val="E43404"/>
                  </a:solidFill>
                </a:rPr>
                <a:t>prumada</a:t>
              </a:r>
              <a:endParaRPr lang="en-US" sz="1400" dirty="0">
                <a:solidFill>
                  <a:srgbClr val="E43404"/>
                </a:solidFill>
              </a:endParaRPr>
            </a:p>
          </p:txBody>
        </p:sp>
        <p:sp>
          <p:nvSpPr>
            <p:cNvPr id="70" name="DTBELM9495566"/>
            <p:cNvSpPr txBox="1">
              <a:spLocks noChangeArrowheads="1"/>
            </p:cNvSpPr>
            <p:nvPr/>
          </p:nvSpPr>
          <p:spPr bwMode="auto">
            <a:xfrm>
              <a:off x="6356352" y="5040577"/>
              <a:ext cx="2787651" cy="286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US" sz="1200" spc="-10" dirty="0">
                  <a:solidFill>
                    <a:srgbClr val="E43404"/>
                  </a:solidFill>
                  <a:latin typeface="Arial" charset="0"/>
                </a:rPr>
                <a:t>com AB-QMs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Comparativo de sistemas</a:t>
            </a:r>
            <a:br>
              <a:rPr lang="pt-BR" dirty="0"/>
            </a:br>
            <a:r>
              <a:rPr lang="pt-BR" sz="2000" dirty="0"/>
              <a:t>Sistemas convencionais custam mais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809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4" name="Group 41993"/>
          <p:cNvGrpSpPr/>
          <p:nvPr/>
        </p:nvGrpSpPr>
        <p:grpSpPr>
          <a:xfrm>
            <a:off x="0" y="2333625"/>
            <a:ext cx="9151580" cy="4057069"/>
            <a:chOff x="0" y="2590800"/>
            <a:chExt cx="9151580" cy="4057069"/>
          </a:xfrm>
        </p:grpSpPr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0800"/>
              <a:ext cx="9151580" cy="405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3" name="Group 41992"/>
            <p:cNvGrpSpPr/>
            <p:nvPr/>
          </p:nvGrpSpPr>
          <p:grpSpPr>
            <a:xfrm>
              <a:off x="651180" y="5910183"/>
              <a:ext cx="8264324" cy="178443"/>
              <a:chOff x="651180" y="5910183"/>
              <a:chExt cx="8264324" cy="178443"/>
            </a:xfrm>
          </p:grpSpPr>
          <p:pic>
            <p:nvPicPr>
              <p:cNvPr id="41992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651180" y="5911877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6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2010592" y="5912641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7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3369902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8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5535456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9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6894870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0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8254180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8" name="Rectangle 47"/>
          <p:cNvSpPr/>
          <p:nvPr/>
        </p:nvSpPr>
        <p:spPr>
          <a:xfrm>
            <a:off x="3103010" y="1288097"/>
            <a:ext cx="3431965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49B2"/>
                </a:solidFill>
                <a:latin typeface="Arial" charset="0"/>
              </a:rPr>
              <a:t>…</a:t>
            </a:r>
            <a:r>
              <a:rPr lang="en-GB" sz="2400" dirty="0" err="1">
                <a:solidFill>
                  <a:srgbClr val="0049B2"/>
                </a:solidFill>
                <a:latin typeface="Arial" charset="0"/>
              </a:rPr>
              <a:t>menos</a:t>
            </a:r>
            <a:r>
              <a:rPr lang="en-GB" sz="2400" dirty="0">
                <a:solidFill>
                  <a:srgbClr val="0049B2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0049B2"/>
                </a:solidFill>
                <a:latin typeface="Arial" charset="0"/>
              </a:rPr>
              <a:t>perda</a:t>
            </a:r>
            <a:r>
              <a:rPr lang="en-GB" sz="2400" dirty="0">
                <a:solidFill>
                  <a:srgbClr val="0049B2"/>
                </a:solidFill>
                <a:latin typeface="Arial" charset="0"/>
              </a:rPr>
              <a:t> de </a:t>
            </a:r>
            <a:r>
              <a:rPr lang="en-GB" sz="2400" dirty="0" err="1">
                <a:solidFill>
                  <a:srgbClr val="0049B2"/>
                </a:solidFill>
                <a:latin typeface="Arial" charset="0"/>
              </a:rPr>
              <a:t>pressão</a:t>
            </a:r>
            <a:r>
              <a:rPr lang="en-GB" sz="2400" dirty="0">
                <a:solidFill>
                  <a:srgbClr val="0049B2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0049B2"/>
                </a:solidFill>
                <a:latin typeface="Arial" charset="0"/>
              </a:rPr>
              <a:t>na</a:t>
            </a:r>
            <a:r>
              <a:rPr lang="en-GB" sz="2400" dirty="0">
                <a:solidFill>
                  <a:srgbClr val="0049B2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0049B2"/>
                </a:solidFill>
                <a:latin typeface="Arial" charset="0"/>
              </a:rPr>
              <a:t>distribuição</a:t>
            </a:r>
            <a:r>
              <a:rPr lang="en-GB" sz="2400" dirty="0">
                <a:solidFill>
                  <a:srgbClr val="0049B2"/>
                </a:solidFill>
                <a:latin typeface="Arial" charset="0"/>
              </a:rPr>
              <a:t> do </a:t>
            </a:r>
            <a:r>
              <a:rPr lang="en-GB" sz="2400" dirty="0" err="1">
                <a:solidFill>
                  <a:srgbClr val="0049B2"/>
                </a:solidFill>
                <a:latin typeface="Arial" charset="0"/>
              </a:rPr>
              <a:t>sistema</a:t>
            </a:r>
            <a:r>
              <a:rPr lang="en-GB" sz="2400" dirty="0">
                <a:solidFill>
                  <a:srgbClr val="0049B2"/>
                </a:solidFill>
                <a:latin typeface="Arial" charset="0"/>
              </a:rPr>
              <a:t> com AB-QMs</a:t>
            </a: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49B2"/>
              </a:solidFill>
              <a:latin typeface="Arial" charset="0"/>
            </a:endParaRP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49B2"/>
              </a:solidFill>
              <a:latin typeface="Arial" charset="0"/>
            </a:endParaRPr>
          </a:p>
        </p:txBody>
      </p:sp>
      <p:grpSp>
        <p:nvGrpSpPr>
          <p:cNvPr id="532" name="Group 531"/>
          <p:cNvGrpSpPr/>
          <p:nvPr/>
        </p:nvGrpSpPr>
        <p:grpSpPr>
          <a:xfrm>
            <a:off x="550784" y="1288097"/>
            <a:ext cx="1655882" cy="1177528"/>
            <a:chOff x="6220241" y="2872881"/>
            <a:chExt cx="3269500" cy="2753160"/>
          </a:xfrm>
        </p:grpSpPr>
        <p:sp>
          <p:nvSpPr>
            <p:cNvPr id="534" name="DTBELM8714458"/>
            <p:cNvSpPr>
              <a:spLocks noChangeArrowheads="1"/>
            </p:cNvSpPr>
            <p:nvPr/>
          </p:nvSpPr>
          <p:spPr bwMode="auto">
            <a:xfrm>
              <a:off x="6220241" y="2872881"/>
              <a:ext cx="3269500" cy="2753160"/>
            </a:xfrm>
            <a:prstGeom prst="triangle">
              <a:avLst/>
            </a:prstGeom>
            <a:noFill/>
            <a:ln w="76200" algn="ctr">
              <a:solidFill>
                <a:schemeClr val="accent2">
                  <a:alpha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6" name="DTBELM623686E-02"/>
            <p:cNvSpPr txBox="1">
              <a:spLocks noChangeArrowheads="1"/>
            </p:cNvSpPr>
            <p:nvPr/>
          </p:nvSpPr>
          <p:spPr bwMode="auto">
            <a:xfrm>
              <a:off x="6363531" y="3228550"/>
              <a:ext cx="3031196" cy="1151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GB" b="1" kern="2000" spc="-100" dirty="0">
                  <a:solidFill>
                    <a:srgbClr val="C00000"/>
                  </a:solidFill>
                  <a:latin typeface="Arial" charset="0"/>
                  <a:ea typeface="SimHei" pitchFamily="2" charset="-122"/>
                </a:rPr>
                <a:t>MAIS BOMBAS</a:t>
              </a:r>
            </a:p>
            <a:p>
              <a:pPr algn="ctr" fontAlgn="base"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GB" sz="1400" b="1" kern="2000" spc="-100" dirty="0">
                  <a:solidFill>
                    <a:srgbClr val="C00000"/>
                  </a:solidFill>
                  <a:latin typeface="Arial" charset="0"/>
                  <a:ea typeface="SimHei" pitchFamily="2" charset="-122"/>
                </a:rPr>
                <a:t>de </a:t>
              </a:r>
              <a:r>
                <a:rPr lang="en-GB" sz="1400" b="1" kern="2000" spc="-100" dirty="0" err="1">
                  <a:solidFill>
                    <a:srgbClr val="C00000"/>
                  </a:solidFill>
                  <a:latin typeface="Arial" charset="0"/>
                  <a:ea typeface="SimHei" pitchFamily="2" charset="-122"/>
                </a:rPr>
                <a:t>grande</a:t>
              </a:r>
              <a:r>
                <a:rPr lang="en-GB" sz="1400" b="1" kern="2000" spc="-100" dirty="0">
                  <a:solidFill>
                    <a:srgbClr val="C00000"/>
                  </a:solidFill>
                  <a:latin typeface="Arial" charset="0"/>
                  <a:ea typeface="SimHei" pitchFamily="2" charset="-122"/>
                </a:rPr>
                <a:t> </a:t>
              </a:r>
              <a:r>
                <a:rPr lang="en-GB" sz="1400" b="1" kern="2000" spc="-100" dirty="0" err="1">
                  <a:solidFill>
                    <a:srgbClr val="C00000"/>
                  </a:solidFill>
                  <a:latin typeface="Arial" charset="0"/>
                  <a:ea typeface="SimHei" pitchFamily="2" charset="-122"/>
                </a:rPr>
                <a:t>porte</a:t>
              </a:r>
              <a:endParaRPr lang="en-GB" sz="1400" b="1" spc="-8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537" name="DTBELM9495566"/>
            <p:cNvSpPr txBox="1">
              <a:spLocks noChangeArrowheads="1"/>
            </p:cNvSpPr>
            <p:nvPr/>
          </p:nvSpPr>
          <p:spPr bwMode="auto">
            <a:xfrm>
              <a:off x="6548709" y="4418558"/>
              <a:ext cx="2787651" cy="113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lnSpc>
                  <a:spcPts val="19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US" sz="1600" spc="-10" dirty="0">
                  <a:solidFill>
                    <a:srgbClr val="FF0000"/>
                  </a:solidFill>
                  <a:latin typeface="Arial" charset="0"/>
                </a:rPr>
                <a:t>com </a:t>
              </a:r>
              <a:r>
                <a:rPr lang="en-US" sz="1600" spc="-10" dirty="0" err="1">
                  <a:solidFill>
                    <a:srgbClr val="FF0000"/>
                  </a:solidFill>
                  <a:latin typeface="Arial" charset="0"/>
                </a:rPr>
                <a:t>balanc</a:t>
              </a:r>
              <a:endParaRPr lang="en-US" sz="1600" spc="-10" dirty="0">
                <a:solidFill>
                  <a:srgbClr val="FF0000"/>
                </a:solidFill>
                <a:latin typeface="Arial" charset="0"/>
              </a:endParaRPr>
            </a:p>
            <a:p>
              <a:pPr algn="ctr" fontAlgn="base">
                <a:lnSpc>
                  <a:spcPts val="19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US" sz="1600" spc="-10" dirty="0">
                  <a:solidFill>
                    <a:srgbClr val="FF0000"/>
                  </a:solidFill>
                  <a:latin typeface="Arial" charset="0"/>
                </a:rPr>
                <a:t>manual</a:t>
              </a:r>
            </a:p>
          </p:txBody>
        </p:sp>
      </p:grpSp>
      <p:grpSp>
        <p:nvGrpSpPr>
          <p:cNvPr id="560" name="Group 559"/>
          <p:cNvGrpSpPr/>
          <p:nvPr/>
        </p:nvGrpSpPr>
        <p:grpSpPr>
          <a:xfrm>
            <a:off x="6946648" y="1231274"/>
            <a:ext cx="1477677" cy="1236255"/>
            <a:chOff x="6202555" y="2872881"/>
            <a:chExt cx="3155277" cy="2787651"/>
          </a:xfrm>
        </p:grpSpPr>
        <p:sp>
          <p:nvSpPr>
            <p:cNvPr id="566" name="DTBELM8714458"/>
            <p:cNvSpPr>
              <a:spLocks noChangeArrowheads="1"/>
            </p:cNvSpPr>
            <p:nvPr/>
          </p:nvSpPr>
          <p:spPr bwMode="auto">
            <a:xfrm>
              <a:off x="6356352" y="2872881"/>
              <a:ext cx="2787651" cy="2787651"/>
            </a:xfrm>
            <a:prstGeom prst="ellipse">
              <a:avLst/>
            </a:prstGeom>
            <a:noFill/>
            <a:ln w="76200" algn="ctr">
              <a:solidFill>
                <a:schemeClr val="tx2">
                  <a:lumMod val="40000"/>
                  <a:lumOff val="60000"/>
                  <a:alpha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8" name="DTBELM623686E-02"/>
            <p:cNvSpPr txBox="1">
              <a:spLocks noChangeArrowheads="1"/>
            </p:cNvSpPr>
            <p:nvPr/>
          </p:nvSpPr>
          <p:spPr bwMode="auto">
            <a:xfrm>
              <a:off x="6202555" y="3144691"/>
              <a:ext cx="3155277" cy="173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GB" b="1" kern="2000" spc="-100" dirty="0">
                  <a:solidFill>
                    <a:srgbClr val="0049B2"/>
                  </a:solidFill>
                  <a:latin typeface="Arial" charset="0"/>
                  <a:ea typeface="SimHei" pitchFamily="2" charset="-122"/>
                </a:rPr>
                <a:t>MENOS BOMBAS</a:t>
              </a:r>
            </a:p>
            <a:p>
              <a:pPr algn="ctr" fontAlgn="base"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GB" sz="1400" b="1" kern="2000" spc="-100" dirty="0">
                  <a:solidFill>
                    <a:srgbClr val="0049B2"/>
                  </a:solidFill>
                  <a:latin typeface="Arial" charset="0"/>
                  <a:ea typeface="SimHei" pitchFamily="2" charset="-122"/>
                </a:rPr>
                <a:t>de </a:t>
              </a:r>
              <a:r>
                <a:rPr lang="en-GB" sz="1400" b="1" kern="2000" spc="-100" dirty="0" err="1">
                  <a:solidFill>
                    <a:srgbClr val="0049B2"/>
                  </a:solidFill>
                  <a:latin typeface="Arial" charset="0"/>
                  <a:ea typeface="SimHei" pitchFamily="2" charset="-122"/>
                </a:rPr>
                <a:t>grande</a:t>
              </a:r>
              <a:r>
                <a:rPr lang="en-GB" sz="1400" b="1" kern="2000" spc="-100" dirty="0">
                  <a:solidFill>
                    <a:srgbClr val="0049B2"/>
                  </a:solidFill>
                  <a:latin typeface="Arial" charset="0"/>
                  <a:ea typeface="SimHei" pitchFamily="2" charset="-122"/>
                </a:rPr>
                <a:t> </a:t>
              </a:r>
              <a:r>
                <a:rPr lang="en-GB" sz="1400" b="1" kern="2000" spc="-100" dirty="0" err="1">
                  <a:solidFill>
                    <a:srgbClr val="0049B2"/>
                  </a:solidFill>
                  <a:latin typeface="Arial" charset="0"/>
                  <a:ea typeface="SimHei" pitchFamily="2" charset="-122"/>
                </a:rPr>
                <a:t>porte</a:t>
              </a:r>
              <a:endParaRPr lang="en-GB" sz="1400" b="1" spc="-80" dirty="0">
                <a:solidFill>
                  <a:srgbClr val="0049B2"/>
                </a:solidFill>
                <a:latin typeface="Arial" charset="0"/>
              </a:endParaRPr>
            </a:p>
          </p:txBody>
        </p:sp>
        <p:sp>
          <p:nvSpPr>
            <p:cNvPr id="576" name="DTBELM9495566"/>
            <p:cNvSpPr txBox="1">
              <a:spLocks noChangeArrowheads="1"/>
            </p:cNvSpPr>
            <p:nvPr/>
          </p:nvSpPr>
          <p:spPr bwMode="auto">
            <a:xfrm>
              <a:off x="6374181" y="4964225"/>
              <a:ext cx="2787652" cy="36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US" sz="1400" spc="-10" dirty="0">
                  <a:solidFill>
                    <a:srgbClr val="0049B2"/>
                  </a:solidFill>
                  <a:latin typeface="Arial" charset="0"/>
                </a:rPr>
                <a:t>com AB-QMs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05366" y="2664164"/>
            <a:ext cx="914434" cy="2340076"/>
            <a:chOff x="5105366" y="2921339"/>
            <a:chExt cx="914434" cy="2340076"/>
          </a:xfrm>
        </p:grpSpPr>
        <p:grpSp>
          <p:nvGrpSpPr>
            <p:cNvPr id="9" name="Group 8"/>
            <p:cNvGrpSpPr/>
            <p:nvPr/>
          </p:nvGrpSpPr>
          <p:grpSpPr>
            <a:xfrm>
              <a:off x="5105512" y="2921339"/>
              <a:ext cx="910374" cy="115493"/>
              <a:chOff x="5105512" y="2921339"/>
              <a:chExt cx="910374" cy="11549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579" name="Picture 57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584" name="Picture 58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585" name="Picture 58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591" name="Group 590"/>
            <p:cNvGrpSpPr/>
            <p:nvPr/>
          </p:nvGrpSpPr>
          <p:grpSpPr>
            <a:xfrm>
              <a:off x="5105366" y="3361066"/>
              <a:ext cx="910374" cy="115493"/>
              <a:chOff x="5105512" y="2921339"/>
              <a:chExt cx="910374" cy="115493"/>
            </a:xfrm>
          </p:grpSpPr>
          <p:pic>
            <p:nvPicPr>
              <p:cNvPr id="592" name="Picture 59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598" name="Picture 59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13" name="Picture 61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36" name="Picture 63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38" name="Group 637"/>
            <p:cNvGrpSpPr/>
            <p:nvPr/>
          </p:nvGrpSpPr>
          <p:grpSpPr>
            <a:xfrm>
              <a:off x="5105596" y="3811646"/>
              <a:ext cx="910374" cy="115493"/>
              <a:chOff x="5105512" y="2921339"/>
              <a:chExt cx="910374" cy="115493"/>
            </a:xfrm>
          </p:grpSpPr>
          <p:pic>
            <p:nvPicPr>
              <p:cNvPr id="645" name="Picture 64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56" name="Picture 65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57" name="Picture 65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58" name="Picture 65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62" name="Group 661"/>
            <p:cNvGrpSpPr/>
            <p:nvPr/>
          </p:nvGrpSpPr>
          <p:grpSpPr>
            <a:xfrm>
              <a:off x="5105450" y="4251373"/>
              <a:ext cx="910374" cy="115493"/>
              <a:chOff x="5105512" y="2921339"/>
              <a:chExt cx="910374" cy="115493"/>
            </a:xfrm>
          </p:grpSpPr>
          <p:pic>
            <p:nvPicPr>
              <p:cNvPr id="667" name="Picture 66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68" name="Picture 66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69" name="Picture 66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70" name="Picture 66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71" name="Group 670"/>
            <p:cNvGrpSpPr/>
            <p:nvPr/>
          </p:nvGrpSpPr>
          <p:grpSpPr>
            <a:xfrm>
              <a:off x="5109426" y="4706195"/>
              <a:ext cx="910374" cy="115493"/>
              <a:chOff x="5105512" y="2921339"/>
              <a:chExt cx="910374" cy="115493"/>
            </a:xfrm>
          </p:grpSpPr>
          <p:pic>
            <p:nvPicPr>
              <p:cNvPr id="672" name="Picture 67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73" name="Picture 67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74" name="Picture 67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75" name="Picture 67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76" name="Group 675"/>
            <p:cNvGrpSpPr/>
            <p:nvPr/>
          </p:nvGrpSpPr>
          <p:grpSpPr>
            <a:xfrm>
              <a:off x="5109280" y="5145922"/>
              <a:ext cx="910374" cy="115493"/>
              <a:chOff x="5105512" y="2921339"/>
              <a:chExt cx="910374" cy="115493"/>
            </a:xfrm>
          </p:grpSpPr>
          <p:pic>
            <p:nvPicPr>
              <p:cNvPr id="677" name="Picture 67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78" name="Picture 67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79" name="Picture 67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80" name="Picture 67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6465061" y="2662930"/>
            <a:ext cx="914434" cy="2340076"/>
            <a:chOff x="6465061" y="2920105"/>
            <a:chExt cx="914434" cy="2340076"/>
          </a:xfrm>
        </p:grpSpPr>
        <p:grpSp>
          <p:nvGrpSpPr>
            <p:cNvPr id="681" name="Group 680"/>
            <p:cNvGrpSpPr/>
            <p:nvPr/>
          </p:nvGrpSpPr>
          <p:grpSpPr>
            <a:xfrm>
              <a:off x="6465207" y="2920105"/>
              <a:ext cx="910374" cy="115493"/>
              <a:chOff x="5105512" y="2921339"/>
              <a:chExt cx="910374" cy="115493"/>
            </a:xfrm>
          </p:grpSpPr>
          <p:pic>
            <p:nvPicPr>
              <p:cNvPr id="682" name="Picture 68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83" name="Picture 68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84" name="Picture 68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85" name="Picture 68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86" name="Group 685"/>
            <p:cNvGrpSpPr/>
            <p:nvPr/>
          </p:nvGrpSpPr>
          <p:grpSpPr>
            <a:xfrm>
              <a:off x="6465061" y="3359832"/>
              <a:ext cx="910374" cy="115493"/>
              <a:chOff x="5105512" y="2921339"/>
              <a:chExt cx="910374" cy="115493"/>
            </a:xfrm>
          </p:grpSpPr>
          <p:pic>
            <p:nvPicPr>
              <p:cNvPr id="687" name="Picture 68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88" name="Picture 68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89" name="Picture 68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90" name="Picture 68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91" name="Group 690"/>
            <p:cNvGrpSpPr/>
            <p:nvPr/>
          </p:nvGrpSpPr>
          <p:grpSpPr>
            <a:xfrm>
              <a:off x="6465291" y="3810412"/>
              <a:ext cx="910374" cy="115493"/>
              <a:chOff x="5105512" y="2921339"/>
              <a:chExt cx="910374" cy="115493"/>
            </a:xfrm>
          </p:grpSpPr>
          <p:pic>
            <p:nvPicPr>
              <p:cNvPr id="692" name="Picture 69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93" name="Picture 69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94" name="Picture 69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95" name="Picture 69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696" name="Group 695"/>
            <p:cNvGrpSpPr/>
            <p:nvPr/>
          </p:nvGrpSpPr>
          <p:grpSpPr>
            <a:xfrm>
              <a:off x="6465145" y="4250139"/>
              <a:ext cx="910374" cy="115493"/>
              <a:chOff x="5105512" y="2921339"/>
              <a:chExt cx="910374" cy="115493"/>
            </a:xfrm>
          </p:grpSpPr>
          <p:pic>
            <p:nvPicPr>
              <p:cNvPr id="697" name="Picture 69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98" name="Picture 69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699" name="Picture 69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00" name="Picture 69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01" name="Group 700"/>
            <p:cNvGrpSpPr/>
            <p:nvPr/>
          </p:nvGrpSpPr>
          <p:grpSpPr>
            <a:xfrm>
              <a:off x="6469121" y="4704961"/>
              <a:ext cx="910374" cy="115493"/>
              <a:chOff x="5105512" y="2921339"/>
              <a:chExt cx="910374" cy="115493"/>
            </a:xfrm>
          </p:grpSpPr>
          <p:pic>
            <p:nvPicPr>
              <p:cNvPr id="702" name="Picture 70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03" name="Picture 70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04" name="Picture 70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05" name="Picture 70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06" name="Group 705"/>
            <p:cNvGrpSpPr/>
            <p:nvPr/>
          </p:nvGrpSpPr>
          <p:grpSpPr>
            <a:xfrm>
              <a:off x="6468975" y="5144688"/>
              <a:ext cx="910374" cy="115493"/>
              <a:chOff x="5105512" y="2921339"/>
              <a:chExt cx="910374" cy="115493"/>
            </a:xfrm>
          </p:grpSpPr>
          <p:pic>
            <p:nvPicPr>
              <p:cNvPr id="707" name="Picture 70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08" name="Picture 70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09" name="Picture 70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10" name="Picture 70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</p:grpSp>
      <p:grpSp>
        <p:nvGrpSpPr>
          <p:cNvPr id="711" name="Group 710"/>
          <p:cNvGrpSpPr/>
          <p:nvPr/>
        </p:nvGrpSpPr>
        <p:grpSpPr>
          <a:xfrm>
            <a:off x="7820890" y="2660549"/>
            <a:ext cx="914434" cy="2340076"/>
            <a:chOff x="6465061" y="2920105"/>
            <a:chExt cx="914434" cy="2340076"/>
          </a:xfrm>
        </p:grpSpPr>
        <p:grpSp>
          <p:nvGrpSpPr>
            <p:cNvPr id="712" name="Group 711"/>
            <p:cNvGrpSpPr/>
            <p:nvPr/>
          </p:nvGrpSpPr>
          <p:grpSpPr>
            <a:xfrm>
              <a:off x="6465207" y="2920105"/>
              <a:ext cx="910374" cy="115493"/>
              <a:chOff x="5105512" y="2921339"/>
              <a:chExt cx="910374" cy="115493"/>
            </a:xfrm>
          </p:grpSpPr>
          <p:pic>
            <p:nvPicPr>
              <p:cNvPr id="738" name="Picture 73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9" name="Picture 73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40" name="Picture 73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41" name="Picture 74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13" name="Group 712"/>
            <p:cNvGrpSpPr/>
            <p:nvPr/>
          </p:nvGrpSpPr>
          <p:grpSpPr>
            <a:xfrm>
              <a:off x="6465061" y="3359832"/>
              <a:ext cx="910374" cy="115493"/>
              <a:chOff x="5105512" y="2921339"/>
              <a:chExt cx="910374" cy="115493"/>
            </a:xfrm>
          </p:grpSpPr>
          <p:pic>
            <p:nvPicPr>
              <p:cNvPr id="734" name="Picture 73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5" name="Picture 7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6" name="Picture 73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7" name="Picture 73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14" name="Group 713"/>
            <p:cNvGrpSpPr/>
            <p:nvPr/>
          </p:nvGrpSpPr>
          <p:grpSpPr>
            <a:xfrm>
              <a:off x="6465291" y="3810412"/>
              <a:ext cx="910374" cy="115493"/>
              <a:chOff x="5105512" y="2921339"/>
              <a:chExt cx="910374" cy="115493"/>
            </a:xfrm>
          </p:grpSpPr>
          <p:pic>
            <p:nvPicPr>
              <p:cNvPr id="730" name="Picture 72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1" name="Picture 73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2" name="Picture 73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33" name="Picture 73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15" name="Group 714"/>
            <p:cNvGrpSpPr/>
            <p:nvPr/>
          </p:nvGrpSpPr>
          <p:grpSpPr>
            <a:xfrm>
              <a:off x="6465145" y="4250139"/>
              <a:ext cx="910374" cy="115493"/>
              <a:chOff x="5105512" y="2921339"/>
              <a:chExt cx="910374" cy="115493"/>
            </a:xfrm>
          </p:grpSpPr>
          <p:pic>
            <p:nvPicPr>
              <p:cNvPr id="726" name="Picture 72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7" name="Picture 72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8" name="Picture 7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9" name="Picture 72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16" name="Group 715"/>
            <p:cNvGrpSpPr/>
            <p:nvPr/>
          </p:nvGrpSpPr>
          <p:grpSpPr>
            <a:xfrm>
              <a:off x="6469121" y="4704961"/>
              <a:ext cx="910374" cy="115493"/>
              <a:chOff x="5105512" y="2921339"/>
              <a:chExt cx="910374" cy="115493"/>
            </a:xfrm>
          </p:grpSpPr>
          <p:pic>
            <p:nvPicPr>
              <p:cNvPr id="722" name="Picture 72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3" name="Picture 72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4" name="Picture 72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5" name="Picture 72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17" name="Group 716"/>
            <p:cNvGrpSpPr/>
            <p:nvPr/>
          </p:nvGrpSpPr>
          <p:grpSpPr>
            <a:xfrm>
              <a:off x="6468975" y="5144688"/>
              <a:ext cx="910374" cy="115493"/>
              <a:chOff x="5105512" y="2921339"/>
              <a:chExt cx="910374" cy="115493"/>
            </a:xfrm>
          </p:grpSpPr>
          <p:pic>
            <p:nvPicPr>
              <p:cNvPr id="718" name="Picture 71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19" name="Picture 718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0" name="Picture 71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21" name="Picture 72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97" y="5656612"/>
            <a:ext cx="512143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56020"/>
            <a:ext cx="512143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12" y="5656020"/>
            <a:ext cx="512143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5" name="Group 384"/>
          <p:cNvGrpSpPr/>
          <p:nvPr/>
        </p:nvGrpSpPr>
        <p:grpSpPr>
          <a:xfrm>
            <a:off x="230740" y="2689713"/>
            <a:ext cx="3696773" cy="2307933"/>
            <a:chOff x="230740" y="2946888"/>
            <a:chExt cx="3696773" cy="2307933"/>
          </a:xfrm>
        </p:grpSpPr>
        <p:grpSp>
          <p:nvGrpSpPr>
            <p:cNvPr id="600" name="Group 599"/>
            <p:cNvGrpSpPr/>
            <p:nvPr/>
          </p:nvGrpSpPr>
          <p:grpSpPr>
            <a:xfrm>
              <a:off x="2947990" y="2953112"/>
              <a:ext cx="979523" cy="2299926"/>
              <a:chOff x="5112543" y="2942938"/>
              <a:chExt cx="979523" cy="2299926"/>
            </a:xfrm>
          </p:grpSpPr>
          <p:grpSp>
            <p:nvGrpSpPr>
              <p:cNvPr id="880" name="Group 879"/>
              <p:cNvGrpSpPr/>
              <p:nvPr/>
            </p:nvGrpSpPr>
            <p:grpSpPr>
              <a:xfrm>
                <a:off x="5113703" y="2942938"/>
                <a:ext cx="976241" cy="76490"/>
                <a:chOff x="5113703" y="2942938"/>
                <a:chExt cx="976241" cy="76490"/>
              </a:xfrm>
            </p:grpSpPr>
            <p:pic>
              <p:nvPicPr>
                <p:cNvPr id="90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81" name="Group 880"/>
              <p:cNvGrpSpPr/>
              <p:nvPr/>
            </p:nvGrpSpPr>
            <p:grpSpPr>
              <a:xfrm>
                <a:off x="5114604" y="3394962"/>
                <a:ext cx="976241" cy="76490"/>
                <a:chOff x="5113703" y="2942938"/>
                <a:chExt cx="976241" cy="76490"/>
              </a:xfrm>
            </p:grpSpPr>
            <p:pic>
              <p:nvPicPr>
                <p:cNvPr id="90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82" name="Group 881"/>
              <p:cNvGrpSpPr/>
              <p:nvPr/>
            </p:nvGrpSpPr>
            <p:grpSpPr>
              <a:xfrm>
                <a:off x="5112543" y="3827117"/>
                <a:ext cx="976241" cy="76490"/>
                <a:chOff x="5113703" y="2942938"/>
                <a:chExt cx="976241" cy="76490"/>
              </a:xfrm>
            </p:grpSpPr>
            <p:pic>
              <p:nvPicPr>
                <p:cNvPr id="89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83" name="Group 882"/>
              <p:cNvGrpSpPr/>
              <p:nvPr/>
            </p:nvGrpSpPr>
            <p:grpSpPr>
              <a:xfrm>
                <a:off x="5113444" y="4279141"/>
                <a:ext cx="976241" cy="76490"/>
                <a:chOff x="5113703" y="2942938"/>
                <a:chExt cx="976241" cy="76490"/>
              </a:xfrm>
            </p:grpSpPr>
            <p:pic>
              <p:nvPicPr>
                <p:cNvPr id="89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84" name="Group 883"/>
              <p:cNvGrpSpPr/>
              <p:nvPr/>
            </p:nvGrpSpPr>
            <p:grpSpPr>
              <a:xfrm>
                <a:off x="5114924" y="4714350"/>
                <a:ext cx="976241" cy="76490"/>
                <a:chOff x="5113703" y="2942938"/>
                <a:chExt cx="976241" cy="76490"/>
              </a:xfrm>
            </p:grpSpPr>
            <p:pic>
              <p:nvPicPr>
                <p:cNvPr id="89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85" name="Group 884"/>
              <p:cNvGrpSpPr/>
              <p:nvPr/>
            </p:nvGrpSpPr>
            <p:grpSpPr>
              <a:xfrm>
                <a:off x="5115825" y="5166374"/>
                <a:ext cx="976241" cy="76490"/>
                <a:chOff x="5113703" y="2942938"/>
                <a:chExt cx="976241" cy="76490"/>
              </a:xfrm>
            </p:grpSpPr>
            <p:pic>
              <p:nvPicPr>
                <p:cNvPr id="88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01" name="Group 600"/>
            <p:cNvGrpSpPr/>
            <p:nvPr/>
          </p:nvGrpSpPr>
          <p:grpSpPr>
            <a:xfrm>
              <a:off x="230740" y="2946888"/>
              <a:ext cx="979523" cy="2299926"/>
              <a:chOff x="5112543" y="2942938"/>
              <a:chExt cx="979523" cy="2299926"/>
            </a:xfrm>
          </p:grpSpPr>
          <p:grpSp>
            <p:nvGrpSpPr>
              <p:cNvPr id="634" name="Group 633"/>
              <p:cNvGrpSpPr/>
              <p:nvPr/>
            </p:nvGrpSpPr>
            <p:grpSpPr>
              <a:xfrm>
                <a:off x="5113703" y="2942938"/>
                <a:ext cx="976241" cy="76490"/>
                <a:chOff x="5113703" y="2942938"/>
                <a:chExt cx="976241" cy="76490"/>
              </a:xfrm>
            </p:grpSpPr>
            <p:pic>
              <p:nvPicPr>
                <p:cNvPr id="87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35" name="Group 634"/>
              <p:cNvGrpSpPr/>
              <p:nvPr/>
            </p:nvGrpSpPr>
            <p:grpSpPr>
              <a:xfrm>
                <a:off x="5114604" y="3394962"/>
                <a:ext cx="976241" cy="76490"/>
                <a:chOff x="5113703" y="2942938"/>
                <a:chExt cx="976241" cy="76490"/>
              </a:xfrm>
            </p:grpSpPr>
            <p:pic>
              <p:nvPicPr>
                <p:cNvPr id="66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37" name="Group 636"/>
              <p:cNvGrpSpPr/>
              <p:nvPr/>
            </p:nvGrpSpPr>
            <p:grpSpPr>
              <a:xfrm>
                <a:off x="5112543" y="3827117"/>
                <a:ext cx="976241" cy="76490"/>
                <a:chOff x="5113703" y="2942938"/>
                <a:chExt cx="976241" cy="76490"/>
              </a:xfrm>
            </p:grpSpPr>
            <p:pic>
              <p:nvPicPr>
                <p:cNvPr id="65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39" name="Group 638"/>
              <p:cNvGrpSpPr/>
              <p:nvPr/>
            </p:nvGrpSpPr>
            <p:grpSpPr>
              <a:xfrm>
                <a:off x="5113444" y="4279141"/>
                <a:ext cx="976241" cy="76490"/>
                <a:chOff x="5113703" y="2942938"/>
                <a:chExt cx="976241" cy="76490"/>
              </a:xfrm>
            </p:grpSpPr>
            <p:pic>
              <p:nvPicPr>
                <p:cNvPr id="65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0" name="Group 639"/>
              <p:cNvGrpSpPr/>
              <p:nvPr/>
            </p:nvGrpSpPr>
            <p:grpSpPr>
              <a:xfrm>
                <a:off x="5114924" y="4714350"/>
                <a:ext cx="976241" cy="76490"/>
                <a:chOff x="5113703" y="2942938"/>
                <a:chExt cx="976241" cy="76490"/>
              </a:xfrm>
            </p:grpSpPr>
            <p:pic>
              <p:nvPicPr>
                <p:cNvPr id="64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1" name="Group 640"/>
              <p:cNvGrpSpPr/>
              <p:nvPr/>
            </p:nvGrpSpPr>
            <p:grpSpPr>
              <a:xfrm>
                <a:off x="5115825" y="5166374"/>
                <a:ext cx="976241" cy="76490"/>
                <a:chOff x="5113703" y="2942938"/>
                <a:chExt cx="976241" cy="76490"/>
              </a:xfrm>
            </p:grpSpPr>
            <p:pic>
              <p:nvPicPr>
                <p:cNvPr id="64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02" name="Group 601"/>
            <p:cNvGrpSpPr/>
            <p:nvPr/>
          </p:nvGrpSpPr>
          <p:grpSpPr>
            <a:xfrm>
              <a:off x="1588284" y="2954895"/>
              <a:ext cx="979523" cy="2299926"/>
              <a:chOff x="5112543" y="2942938"/>
              <a:chExt cx="979523" cy="2299926"/>
            </a:xfrm>
          </p:grpSpPr>
          <p:grpSp>
            <p:nvGrpSpPr>
              <p:cNvPr id="603" name="Group 602"/>
              <p:cNvGrpSpPr/>
              <p:nvPr/>
            </p:nvGrpSpPr>
            <p:grpSpPr>
              <a:xfrm>
                <a:off x="5113703" y="2942938"/>
                <a:ext cx="976241" cy="76490"/>
                <a:chOff x="5113703" y="2942938"/>
                <a:chExt cx="976241" cy="76490"/>
              </a:xfrm>
            </p:grpSpPr>
            <p:pic>
              <p:nvPicPr>
                <p:cNvPr id="63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4" name="Group 603"/>
              <p:cNvGrpSpPr/>
              <p:nvPr/>
            </p:nvGrpSpPr>
            <p:grpSpPr>
              <a:xfrm>
                <a:off x="5114604" y="3394962"/>
                <a:ext cx="976241" cy="76490"/>
                <a:chOff x="5113703" y="2942938"/>
                <a:chExt cx="976241" cy="76490"/>
              </a:xfrm>
            </p:grpSpPr>
            <p:pic>
              <p:nvPicPr>
                <p:cNvPr id="62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5" name="Group 604"/>
              <p:cNvGrpSpPr/>
              <p:nvPr/>
            </p:nvGrpSpPr>
            <p:grpSpPr>
              <a:xfrm>
                <a:off x="5112543" y="3827117"/>
                <a:ext cx="976241" cy="76490"/>
                <a:chOff x="5113703" y="2942938"/>
                <a:chExt cx="976241" cy="76490"/>
              </a:xfrm>
            </p:grpSpPr>
            <p:pic>
              <p:nvPicPr>
                <p:cNvPr id="62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6" name="Group 605"/>
              <p:cNvGrpSpPr/>
              <p:nvPr/>
            </p:nvGrpSpPr>
            <p:grpSpPr>
              <a:xfrm>
                <a:off x="5113444" y="4279141"/>
                <a:ext cx="976241" cy="76490"/>
                <a:chOff x="5113703" y="2942938"/>
                <a:chExt cx="976241" cy="76490"/>
              </a:xfrm>
            </p:grpSpPr>
            <p:pic>
              <p:nvPicPr>
                <p:cNvPr id="618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7" name="Group 606"/>
              <p:cNvGrpSpPr/>
              <p:nvPr/>
            </p:nvGrpSpPr>
            <p:grpSpPr>
              <a:xfrm>
                <a:off x="5114924" y="4714350"/>
                <a:ext cx="976241" cy="76490"/>
                <a:chOff x="5113703" y="2942938"/>
                <a:chExt cx="976241" cy="76490"/>
              </a:xfrm>
            </p:grpSpPr>
            <p:pic>
              <p:nvPicPr>
                <p:cNvPr id="614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8" name="Group 607"/>
              <p:cNvGrpSpPr/>
              <p:nvPr/>
            </p:nvGrpSpPr>
            <p:grpSpPr>
              <a:xfrm>
                <a:off x="5115825" y="5166374"/>
                <a:ext cx="976241" cy="76490"/>
                <a:chOff x="5113703" y="2942938"/>
                <a:chExt cx="976241" cy="76490"/>
              </a:xfrm>
            </p:grpSpPr>
            <p:pic>
              <p:nvPicPr>
                <p:cNvPr id="609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0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386" name="Group 385"/>
          <p:cNvGrpSpPr/>
          <p:nvPr/>
        </p:nvGrpSpPr>
        <p:grpSpPr>
          <a:xfrm>
            <a:off x="1248696" y="2633509"/>
            <a:ext cx="2810434" cy="2328942"/>
            <a:chOff x="1248696" y="2890684"/>
            <a:chExt cx="2810434" cy="2328942"/>
          </a:xfrm>
        </p:grpSpPr>
        <p:grpSp>
          <p:nvGrpSpPr>
            <p:cNvPr id="556" name="Group 555"/>
            <p:cNvGrpSpPr/>
            <p:nvPr/>
          </p:nvGrpSpPr>
          <p:grpSpPr>
            <a:xfrm>
              <a:off x="3967162" y="2892554"/>
              <a:ext cx="91968" cy="2326484"/>
              <a:chOff x="3967162" y="2892554"/>
              <a:chExt cx="91968" cy="2326484"/>
            </a:xfrm>
          </p:grpSpPr>
          <p:pic>
            <p:nvPicPr>
              <p:cNvPr id="59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289255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337245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782012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22142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66686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5111038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7" name="Group 556"/>
            <p:cNvGrpSpPr/>
            <p:nvPr/>
          </p:nvGrpSpPr>
          <p:grpSpPr>
            <a:xfrm>
              <a:off x="2605548" y="2893142"/>
              <a:ext cx="91968" cy="2326484"/>
              <a:chOff x="3967162" y="2892554"/>
              <a:chExt cx="91968" cy="2326484"/>
            </a:xfrm>
          </p:grpSpPr>
          <p:pic>
            <p:nvPicPr>
              <p:cNvPr id="574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289255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337245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0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782012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22142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66686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5111038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8" name="Group 557"/>
            <p:cNvGrpSpPr/>
            <p:nvPr/>
          </p:nvGrpSpPr>
          <p:grpSpPr>
            <a:xfrm>
              <a:off x="1248696" y="2890684"/>
              <a:ext cx="91968" cy="2326484"/>
              <a:chOff x="3967162" y="2892554"/>
              <a:chExt cx="91968" cy="2326484"/>
            </a:xfrm>
          </p:grpSpPr>
          <p:pic>
            <p:nvPicPr>
              <p:cNvPr id="55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289255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337245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0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782012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22142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66686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5111038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87" name="Group 386"/>
          <p:cNvGrpSpPr/>
          <p:nvPr/>
        </p:nvGrpSpPr>
        <p:grpSpPr>
          <a:xfrm>
            <a:off x="816771" y="5716539"/>
            <a:ext cx="3166391" cy="114148"/>
            <a:chOff x="816771" y="5973714"/>
            <a:chExt cx="3166391" cy="114148"/>
          </a:xfrm>
        </p:grpSpPr>
        <p:pic>
          <p:nvPicPr>
            <p:cNvPr id="550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257" y="5976403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1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71" y="5973714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2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104" y="5979862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618" y="5977173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4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001" y="5978559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5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515" y="5975870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8" name="Group 387"/>
          <p:cNvGrpSpPr/>
          <p:nvPr/>
        </p:nvGrpSpPr>
        <p:grpSpPr>
          <a:xfrm>
            <a:off x="1233948" y="5915025"/>
            <a:ext cx="2907949" cy="118141"/>
            <a:chOff x="1233948" y="6172200"/>
            <a:chExt cx="2907949" cy="118141"/>
          </a:xfrm>
        </p:grpSpPr>
        <p:pic>
          <p:nvPicPr>
            <p:cNvPr id="547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117" y="6172200"/>
              <a:ext cx="191787" cy="1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110" y="6172200"/>
              <a:ext cx="191787" cy="1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9" name="Picture 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948" y="6172200"/>
              <a:ext cx="191787" cy="1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97" y="5474655"/>
            <a:ext cx="385567" cy="2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9" y="5474655"/>
            <a:ext cx="385567" cy="2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15" y="5474655"/>
            <a:ext cx="385567" cy="2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Comparativo de sistemas</a:t>
            </a:r>
            <a:br>
              <a:rPr lang="pt-BR" dirty="0"/>
            </a:br>
            <a:r>
              <a:rPr lang="pt-BR" sz="2000" dirty="0"/>
              <a:t>Menor bomba, menos energia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826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roup 559"/>
          <p:cNvGrpSpPr/>
          <p:nvPr/>
        </p:nvGrpSpPr>
        <p:grpSpPr>
          <a:xfrm>
            <a:off x="0" y="2333625"/>
            <a:ext cx="9151580" cy="4057069"/>
            <a:chOff x="0" y="2590800"/>
            <a:chExt cx="9151580" cy="4057069"/>
          </a:xfrm>
        </p:grpSpPr>
        <p:pic>
          <p:nvPicPr>
            <p:cNvPr id="5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0800"/>
              <a:ext cx="9151580" cy="405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8" name="Group 567"/>
            <p:cNvGrpSpPr/>
            <p:nvPr/>
          </p:nvGrpSpPr>
          <p:grpSpPr>
            <a:xfrm>
              <a:off x="651180" y="5910183"/>
              <a:ext cx="8264324" cy="178443"/>
              <a:chOff x="651180" y="5910183"/>
              <a:chExt cx="8264324" cy="178443"/>
            </a:xfrm>
          </p:grpSpPr>
          <p:pic>
            <p:nvPicPr>
              <p:cNvPr id="576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651180" y="5911877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9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2010592" y="5912641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3369902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5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5535456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1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6894870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2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296"/>
              <a:stretch/>
            </p:blipFill>
            <p:spPr bwMode="auto">
              <a:xfrm>
                <a:off x="8254180" y="5910183"/>
                <a:ext cx="661324" cy="175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98" name="Group 597"/>
          <p:cNvGrpSpPr/>
          <p:nvPr/>
        </p:nvGrpSpPr>
        <p:grpSpPr>
          <a:xfrm>
            <a:off x="230740" y="2689713"/>
            <a:ext cx="3696773" cy="2307933"/>
            <a:chOff x="230740" y="2946888"/>
            <a:chExt cx="3696773" cy="2307933"/>
          </a:xfrm>
        </p:grpSpPr>
        <p:grpSp>
          <p:nvGrpSpPr>
            <p:cNvPr id="613" name="Group 612"/>
            <p:cNvGrpSpPr/>
            <p:nvPr/>
          </p:nvGrpSpPr>
          <p:grpSpPr>
            <a:xfrm>
              <a:off x="2947990" y="2953112"/>
              <a:ext cx="979523" cy="2299926"/>
              <a:chOff x="5112543" y="2942938"/>
              <a:chExt cx="979523" cy="2299926"/>
            </a:xfrm>
          </p:grpSpPr>
          <p:grpSp>
            <p:nvGrpSpPr>
              <p:cNvPr id="722" name="Group 721"/>
              <p:cNvGrpSpPr/>
              <p:nvPr/>
            </p:nvGrpSpPr>
            <p:grpSpPr>
              <a:xfrm>
                <a:off x="5113703" y="2942938"/>
                <a:ext cx="976241" cy="76490"/>
                <a:chOff x="5113703" y="2942938"/>
                <a:chExt cx="976241" cy="76490"/>
              </a:xfrm>
            </p:grpSpPr>
            <p:pic>
              <p:nvPicPr>
                <p:cNvPr id="74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3" name="Group 722"/>
              <p:cNvGrpSpPr/>
              <p:nvPr/>
            </p:nvGrpSpPr>
            <p:grpSpPr>
              <a:xfrm>
                <a:off x="5114604" y="3394962"/>
                <a:ext cx="976241" cy="76490"/>
                <a:chOff x="5113703" y="2942938"/>
                <a:chExt cx="976241" cy="76490"/>
              </a:xfrm>
            </p:grpSpPr>
            <p:pic>
              <p:nvPicPr>
                <p:cNvPr id="74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4" name="Group 723"/>
              <p:cNvGrpSpPr/>
              <p:nvPr/>
            </p:nvGrpSpPr>
            <p:grpSpPr>
              <a:xfrm>
                <a:off x="5112543" y="3827117"/>
                <a:ext cx="976241" cy="76490"/>
                <a:chOff x="5113703" y="2942938"/>
                <a:chExt cx="976241" cy="76490"/>
              </a:xfrm>
            </p:grpSpPr>
            <p:pic>
              <p:nvPicPr>
                <p:cNvPr id="74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5" name="Group 724"/>
              <p:cNvGrpSpPr/>
              <p:nvPr/>
            </p:nvGrpSpPr>
            <p:grpSpPr>
              <a:xfrm>
                <a:off x="5113444" y="4279141"/>
                <a:ext cx="976241" cy="76490"/>
                <a:chOff x="5113703" y="2942938"/>
                <a:chExt cx="976241" cy="76490"/>
              </a:xfrm>
            </p:grpSpPr>
            <p:pic>
              <p:nvPicPr>
                <p:cNvPr id="73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6" name="Group 725"/>
              <p:cNvGrpSpPr/>
              <p:nvPr/>
            </p:nvGrpSpPr>
            <p:grpSpPr>
              <a:xfrm>
                <a:off x="5114924" y="4714350"/>
                <a:ext cx="976241" cy="76490"/>
                <a:chOff x="5113703" y="2942938"/>
                <a:chExt cx="976241" cy="76490"/>
              </a:xfrm>
            </p:grpSpPr>
            <p:pic>
              <p:nvPicPr>
                <p:cNvPr id="73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7" name="Group 726"/>
              <p:cNvGrpSpPr/>
              <p:nvPr/>
            </p:nvGrpSpPr>
            <p:grpSpPr>
              <a:xfrm>
                <a:off x="5115825" y="5166374"/>
                <a:ext cx="976241" cy="76490"/>
                <a:chOff x="5113703" y="2942938"/>
                <a:chExt cx="976241" cy="76490"/>
              </a:xfrm>
            </p:grpSpPr>
            <p:pic>
              <p:nvPicPr>
                <p:cNvPr id="72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36" name="Group 635"/>
            <p:cNvGrpSpPr/>
            <p:nvPr/>
          </p:nvGrpSpPr>
          <p:grpSpPr>
            <a:xfrm>
              <a:off x="230740" y="2946888"/>
              <a:ext cx="979523" cy="2299926"/>
              <a:chOff x="5112543" y="2942938"/>
              <a:chExt cx="979523" cy="2299926"/>
            </a:xfrm>
          </p:grpSpPr>
          <p:grpSp>
            <p:nvGrpSpPr>
              <p:cNvPr id="692" name="Group 691"/>
              <p:cNvGrpSpPr/>
              <p:nvPr/>
            </p:nvGrpSpPr>
            <p:grpSpPr>
              <a:xfrm>
                <a:off x="5113703" y="2942938"/>
                <a:ext cx="976241" cy="76490"/>
                <a:chOff x="5113703" y="2942938"/>
                <a:chExt cx="976241" cy="76490"/>
              </a:xfrm>
            </p:grpSpPr>
            <p:pic>
              <p:nvPicPr>
                <p:cNvPr id="71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3" name="Group 692"/>
              <p:cNvGrpSpPr/>
              <p:nvPr/>
            </p:nvGrpSpPr>
            <p:grpSpPr>
              <a:xfrm>
                <a:off x="5114604" y="3394962"/>
                <a:ext cx="976241" cy="76490"/>
                <a:chOff x="5113703" y="2942938"/>
                <a:chExt cx="976241" cy="76490"/>
              </a:xfrm>
            </p:grpSpPr>
            <p:pic>
              <p:nvPicPr>
                <p:cNvPr id="71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4" name="Group 693"/>
              <p:cNvGrpSpPr/>
              <p:nvPr/>
            </p:nvGrpSpPr>
            <p:grpSpPr>
              <a:xfrm>
                <a:off x="5112543" y="3827117"/>
                <a:ext cx="976241" cy="76490"/>
                <a:chOff x="5113703" y="2942938"/>
                <a:chExt cx="976241" cy="76490"/>
              </a:xfrm>
            </p:grpSpPr>
            <p:pic>
              <p:nvPicPr>
                <p:cNvPr id="71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5" name="Group 694"/>
              <p:cNvGrpSpPr/>
              <p:nvPr/>
            </p:nvGrpSpPr>
            <p:grpSpPr>
              <a:xfrm>
                <a:off x="5113444" y="4279141"/>
                <a:ext cx="976241" cy="76490"/>
                <a:chOff x="5113703" y="2942938"/>
                <a:chExt cx="976241" cy="76490"/>
              </a:xfrm>
            </p:grpSpPr>
            <p:pic>
              <p:nvPicPr>
                <p:cNvPr id="70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6" name="Group 695"/>
              <p:cNvGrpSpPr/>
              <p:nvPr/>
            </p:nvGrpSpPr>
            <p:grpSpPr>
              <a:xfrm>
                <a:off x="5114924" y="4714350"/>
                <a:ext cx="976241" cy="76490"/>
                <a:chOff x="5113703" y="2942938"/>
                <a:chExt cx="976241" cy="76490"/>
              </a:xfrm>
            </p:grpSpPr>
            <p:pic>
              <p:nvPicPr>
                <p:cNvPr id="70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7" name="Group 696"/>
              <p:cNvGrpSpPr/>
              <p:nvPr/>
            </p:nvGrpSpPr>
            <p:grpSpPr>
              <a:xfrm>
                <a:off x="5115825" y="5166374"/>
                <a:ext cx="976241" cy="76490"/>
                <a:chOff x="5113703" y="2942938"/>
                <a:chExt cx="976241" cy="76490"/>
              </a:xfrm>
            </p:grpSpPr>
            <p:pic>
              <p:nvPicPr>
                <p:cNvPr id="69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38" name="Group 637"/>
            <p:cNvGrpSpPr/>
            <p:nvPr/>
          </p:nvGrpSpPr>
          <p:grpSpPr>
            <a:xfrm>
              <a:off x="1588284" y="2954895"/>
              <a:ext cx="979523" cy="2299926"/>
              <a:chOff x="5112543" y="2942938"/>
              <a:chExt cx="979523" cy="2299926"/>
            </a:xfrm>
          </p:grpSpPr>
          <p:grpSp>
            <p:nvGrpSpPr>
              <p:cNvPr id="645" name="Group 644"/>
              <p:cNvGrpSpPr/>
              <p:nvPr/>
            </p:nvGrpSpPr>
            <p:grpSpPr>
              <a:xfrm>
                <a:off x="5113703" y="2942938"/>
                <a:ext cx="976241" cy="76490"/>
                <a:chOff x="5113703" y="2942938"/>
                <a:chExt cx="976241" cy="76490"/>
              </a:xfrm>
            </p:grpSpPr>
            <p:pic>
              <p:nvPicPr>
                <p:cNvPr id="68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56" name="Group 655"/>
              <p:cNvGrpSpPr/>
              <p:nvPr/>
            </p:nvGrpSpPr>
            <p:grpSpPr>
              <a:xfrm>
                <a:off x="5114604" y="3394962"/>
                <a:ext cx="976241" cy="76490"/>
                <a:chOff x="5113703" y="2942938"/>
                <a:chExt cx="976241" cy="76490"/>
              </a:xfrm>
            </p:grpSpPr>
            <p:pic>
              <p:nvPicPr>
                <p:cNvPr id="68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57" name="Group 656"/>
              <p:cNvGrpSpPr/>
              <p:nvPr/>
            </p:nvGrpSpPr>
            <p:grpSpPr>
              <a:xfrm>
                <a:off x="5112543" y="3827117"/>
                <a:ext cx="976241" cy="76490"/>
                <a:chOff x="5113703" y="2942938"/>
                <a:chExt cx="976241" cy="76490"/>
              </a:xfrm>
            </p:grpSpPr>
            <p:pic>
              <p:nvPicPr>
                <p:cNvPr id="68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58" name="Group 657"/>
              <p:cNvGrpSpPr/>
              <p:nvPr/>
            </p:nvGrpSpPr>
            <p:grpSpPr>
              <a:xfrm>
                <a:off x="5113444" y="4279141"/>
                <a:ext cx="976241" cy="76490"/>
                <a:chOff x="5113703" y="2942938"/>
                <a:chExt cx="976241" cy="76490"/>
              </a:xfrm>
            </p:grpSpPr>
            <p:pic>
              <p:nvPicPr>
                <p:cNvPr id="67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62" name="Group 661"/>
              <p:cNvGrpSpPr/>
              <p:nvPr/>
            </p:nvGrpSpPr>
            <p:grpSpPr>
              <a:xfrm>
                <a:off x="5114924" y="4714350"/>
                <a:ext cx="976241" cy="76490"/>
                <a:chOff x="5113703" y="2942938"/>
                <a:chExt cx="976241" cy="76490"/>
              </a:xfrm>
            </p:grpSpPr>
            <p:pic>
              <p:nvPicPr>
                <p:cNvPr id="67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67" name="Group 666"/>
              <p:cNvGrpSpPr/>
              <p:nvPr/>
            </p:nvGrpSpPr>
            <p:grpSpPr>
              <a:xfrm>
                <a:off x="5115825" y="5166374"/>
                <a:ext cx="976241" cy="76490"/>
                <a:chOff x="5113703" y="2942938"/>
                <a:chExt cx="976241" cy="76490"/>
              </a:xfrm>
            </p:grpSpPr>
            <p:pic>
              <p:nvPicPr>
                <p:cNvPr id="66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505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703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3084" y="2942938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944" y="2943100"/>
                  <a:ext cx="198000" cy="76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52" name="Group 751"/>
          <p:cNvGrpSpPr/>
          <p:nvPr/>
        </p:nvGrpSpPr>
        <p:grpSpPr>
          <a:xfrm>
            <a:off x="1248696" y="2633509"/>
            <a:ext cx="2810434" cy="2328942"/>
            <a:chOff x="1248696" y="2890684"/>
            <a:chExt cx="2810434" cy="2328942"/>
          </a:xfrm>
        </p:grpSpPr>
        <p:grpSp>
          <p:nvGrpSpPr>
            <p:cNvPr id="753" name="Group 752"/>
            <p:cNvGrpSpPr/>
            <p:nvPr/>
          </p:nvGrpSpPr>
          <p:grpSpPr>
            <a:xfrm>
              <a:off x="3967162" y="2892554"/>
              <a:ext cx="91968" cy="2326484"/>
              <a:chOff x="3967162" y="2892554"/>
              <a:chExt cx="91968" cy="2326484"/>
            </a:xfrm>
          </p:grpSpPr>
          <p:pic>
            <p:nvPicPr>
              <p:cNvPr id="768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289255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337245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782012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22142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66686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5111038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4" name="Group 753"/>
            <p:cNvGrpSpPr/>
            <p:nvPr/>
          </p:nvGrpSpPr>
          <p:grpSpPr>
            <a:xfrm>
              <a:off x="2605548" y="2893142"/>
              <a:ext cx="91968" cy="2326484"/>
              <a:chOff x="3967162" y="2892554"/>
              <a:chExt cx="91968" cy="2326484"/>
            </a:xfrm>
          </p:grpSpPr>
          <p:pic>
            <p:nvPicPr>
              <p:cNvPr id="76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289255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337245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782012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22142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66686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5111038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5" name="Group 754"/>
            <p:cNvGrpSpPr/>
            <p:nvPr/>
          </p:nvGrpSpPr>
          <p:grpSpPr>
            <a:xfrm>
              <a:off x="1248696" y="2890684"/>
              <a:ext cx="91968" cy="2326484"/>
              <a:chOff x="3967162" y="2892554"/>
              <a:chExt cx="91968" cy="2326484"/>
            </a:xfrm>
          </p:grpSpPr>
          <p:pic>
            <p:nvPicPr>
              <p:cNvPr id="75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289255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337245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8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3782012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22142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4666864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162" y="5111038"/>
                <a:ext cx="91968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74" name="Group 773"/>
          <p:cNvGrpSpPr/>
          <p:nvPr/>
        </p:nvGrpSpPr>
        <p:grpSpPr>
          <a:xfrm>
            <a:off x="816771" y="5716539"/>
            <a:ext cx="3166391" cy="114148"/>
            <a:chOff x="816771" y="5973714"/>
            <a:chExt cx="3166391" cy="114148"/>
          </a:xfrm>
        </p:grpSpPr>
        <p:pic>
          <p:nvPicPr>
            <p:cNvPr id="7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257" y="5976403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6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71" y="5973714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7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104" y="5979862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618" y="5977173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9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001" y="5978559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0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515" y="5975870"/>
              <a:ext cx="116161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1" name="Group 780"/>
          <p:cNvGrpSpPr/>
          <p:nvPr/>
        </p:nvGrpSpPr>
        <p:grpSpPr>
          <a:xfrm>
            <a:off x="1233948" y="5915025"/>
            <a:ext cx="2907949" cy="118141"/>
            <a:chOff x="1233948" y="6172200"/>
            <a:chExt cx="2907949" cy="118141"/>
          </a:xfrm>
        </p:grpSpPr>
        <p:pic>
          <p:nvPicPr>
            <p:cNvPr id="78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117" y="6172200"/>
              <a:ext cx="191787" cy="1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3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110" y="6172200"/>
              <a:ext cx="191787" cy="1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4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948" y="6172200"/>
              <a:ext cx="191787" cy="1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5" name="Group 784"/>
          <p:cNvGrpSpPr/>
          <p:nvPr/>
        </p:nvGrpSpPr>
        <p:grpSpPr>
          <a:xfrm>
            <a:off x="5105366" y="2664164"/>
            <a:ext cx="914434" cy="2340076"/>
            <a:chOff x="5105366" y="2921339"/>
            <a:chExt cx="914434" cy="2340076"/>
          </a:xfrm>
        </p:grpSpPr>
        <p:grpSp>
          <p:nvGrpSpPr>
            <p:cNvPr id="786" name="Group 785"/>
            <p:cNvGrpSpPr/>
            <p:nvPr/>
          </p:nvGrpSpPr>
          <p:grpSpPr>
            <a:xfrm>
              <a:off x="5105512" y="2921339"/>
              <a:ext cx="910374" cy="115493"/>
              <a:chOff x="5105512" y="2921339"/>
              <a:chExt cx="910374" cy="115493"/>
            </a:xfrm>
          </p:grpSpPr>
          <p:pic>
            <p:nvPicPr>
              <p:cNvPr id="812" name="Picture 81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13" name="Picture 81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14" name="Picture 81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15" name="Picture 81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87" name="Group 786"/>
            <p:cNvGrpSpPr/>
            <p:nvPr/>
          </p:nvGrpSpPr>
          <p:grpSpPr>
            <a:xfrm>
              <a:off x="5105366" y="3361066"/>
              <a:ext cx="910374" cy="115493"/>
              <a:chOff x="5105512" y="2921339"/>
              <a:chExt cx="910374" cy="115493"/>
            </a:xfrm>
          </p:grpSpPr>
          <p:pic>
            <p:nvPicPr>
              <p:cNvPr id="808" name="Picture 80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9" name="Picture 808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10" name="Picture 80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11" name="Picture 81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88" name="Group 787"/>
            <p:cNvGrpSpPr/>
            <p:nvPr/>
          </p:nvGrpSpPr>
          <p:grpSpPr>
            <a:xfrm>
              <a:off x="5105596" y="3811646"/>
              <a:ext cx="910374" cy="115493"/>
              <a:chOff x="5105512" y="2921339"/>
              <a:chExt cx="910374" cy="115493"/>
            </a:xfrm>
          </p:grpSpPr>
          <p:pic>
            <p:nvPicPr>
              <p:cNvPr id="804" name="Picture 80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5" name="Picture 80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6" name="Picture 80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7" name="Picture 80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89" name="Group 788"/>
            <p:cNvGrpSpPr/>
            <p:nvPr/>
          </p:nvGrpSpPr>
          <p:grpSpPr>
            <a:xfrm>
              <a:off x="5105450" y="4251373"/>
              <a:ext cx="910374" cy="115493"/>
              <a:chOff x="5105512" y="2921339"/>
              <a:chExt cx="910374" cy="115493"/>
            </a:xfrm>
          </p:grpSpPr>
          <p:pic>
            <p:nvPicPr>
              <p:cNvPr id="800" name="Picture 79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1" name="Picture 80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2" name="Picture 80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03" name="Picture 80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90" name="Group 789"/>
            <p:cNvGrpSpPr/>
            <p:nvPr/>
          </p:nvGrpSpPr>
          <p:grpSpPr>
            <a:xfrm>
              <a:off x="5109426" y="4706195"/>
              <a:ext cx="910374" cy="115493"/>
              <a:chOff x="5105512" y="2921339"/>
              <a:chExt cx="910374" cy="115493"/>
            </a:xfrm>
          </p:grpSpPr>
          <p:pic>
            <p:nvPicPr>
              <p:cNvPr id="796" name="Picture 79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97" name="Picture 79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98" name="Picture 79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99" name="Picture 798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791" name="Group 790"/>
            <p:cNvGrpSpPr/>
            <p:nvPr/>
          </p:nvGrpSpPr>
          <p:grpSpPr>
            <a:xfrm>
              <a:off x="5109280" y="5145922"/>
              <a:ext cx="910374" cy="115493"/>
              <a:chOff x="5105512" y="2921339"/>
              <a:chExt cx="910374" cy="115493"/>
            </a:xfrm>
          </p:grpSpPr>
          <p:pic>
            <p:nvPicPr>
              <p:cNvPr id="792" name="Picture 79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93" name="Picture 79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94" name="Picture 79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795" name="Picture 79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</p:grpSp>
      <p:grpSp>
        <p:nvGrpSpPr>
          <p:cNvPr id="816" name="Group 815"/>
          <p:cNvGrpSpPr/>
          <p:nvPr/>
        </p:nvGrpSpPr>
        <p:grpSpPr>
          <a:xfrm>
            <a:off x="6465061" y="2662930"/>
            <a:ext cx="914434" cy="2340076"/>
            <a:chOff x="6465061" y="2920105"/>
            <a:chExt cx="914434" cy="2340076"/>
          </a:xfrm>
        </p:grpSpPr>
        <p:grpSp>
          <p:nvGrpSpPr>
            <p:cNvPr id="817" name="Group 816"/>
            <p:cNvGrpSpPr/>
            <p:nvPr/>
          </p:nvGrpSpPr>
          <p:grpSpPr>
            <a:xfrm>
              <a:off x="6465207" y="2920105"/>
              <a:ext cx="910374" cy="115493"/>
              <a:chOff x="5105512" y="2921339"/>
              <a:chExt cx="910374" cy="115493"/>
            </a:xfrm>
          </p:grpSpPr>
          <p:pic>
            <p:nvPicPr>
              <p:cNvPr id="843" name="Picture 84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44" name="Picture 84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45" name="Picture 84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46" name="Picture 84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18" name="Group 817"/>
            <p:cNvGrpSpPr/>
            <p:nvPr/>
          </p:nvGrpSpPr>
          <p:grpSpPr>
            <a:xfrm>
              <a:off x="6465061" y="3359832"/>
              <a:ext cx="910374" cy="115493"/>
              <a:chOff x="5105512" y="2921339"/>
              <a:chExt cx="910374" cy="115493"/>
            </a:xfrm>
          </p:grpSpPr>
          <p:pic>
            <p:nvPicPr>
              <p:cNvPr id="839" name="Picture 838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40" name="Picture 83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41" name="Picture 84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42" name="Picture 84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19" name="Group 818"/>
            <p:cNvGrpSpPr/>
            <p:nvPr/>
          </p:nvGrpSpPr>
          <p:grpSpPr>
            <a:xfrm>
              <a:off x="6465291" y="3810412"/>
              <a:ext cx="910374" cy="115493"/>
              <a:chOff x="5105512" y="2921339"/>
              <a:chExt cx="910374" cy="115493"/>
            </a:xfrm>
          </p:grpSpPr>
          <p:pic>
            <p:nvPicPr>
              <p:cNvPr id="835" name="Picture 83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6" name="Picture 83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7" name="Picture 83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8" name="Picture 83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20" name="Group 819"/>
            <p:cNvGrpSpPr/>
            <p:nvPr/>
          </p:nvGrpSpPr>
          <p:grpSpPr>
            <a:xfrm>
              <a:off x="6465145" y="4250139"/>
              <a:ext cx="910374" cy="115493"/>
              <a:chOff x="5105512" y="2921339"/>
              <a:chExt cx="910374" cy="115493"/>
            </a:xfrm>
          </p:grpSpPr>
          <p:pic>
            <p:nvPicPr>
              <p:cNvPr id="831" name="Picture 83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2" name="Picture 83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3" name="Picture 83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4" name="Picture 83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21" name="Group 820"/>
            <p:cNvGrpSpPr/>
            <p:nvPr/>
          </p:nvGrpSpPr>
          <p:grpSpPr>
            <a:xfrm>
              <a:off x="6469121" y="4704961"/>
              <a:ext cx="910374" cy="115493"/>
              <a:chOff x="5105512" y="2921339"/>
              <a:chExt cx="910374" cy="115493"/>
            </a:xfrm>
          </p:grpSpPr>
          <p:pic>
            <p:nvPicPr>
              <p:cNvPr id="827" name="Picture 82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28" name="Picture 82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29" name="Picture 828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30" name="Picture 82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22" name="Group 821"/>
            <p:cNvGrpSpPr/>
            <p:nvPr/>
          </p:nvGrpSpPr>
          <p:grpSpPr>
            <a:xfrm>
              <a:off x="6468975" y="5144688"/>
              <a:ext cx="910374" cy="115493"/>
              <a:chOff x="5105512" y="2921339"/>
              <a:chExt cx="910374" cy="115493"/>
            </a:xfrm>
          </p:grpSpPr>
          <p:pic>
            <p:nvPicPr>
              <p:cNvPr id="823" name="Picture 82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24" name="Picture 82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25" name="Picture 82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26" name="Picture 82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</p:grpSp>
      <p:grpSp>
        <p:nvGrpSpPr>
          <p:cNvPr id="847" name="Group 846"/>
          <p:cNvGrpSpPr/>
          <p:nvPr/>
        </p:nvGrpSpPr>
        <p:grpSpPr>
          <a:xfrm>
            <a:off x="7820890" y="2660549"/>
            <a:ext cx="914434" cy="2340076"/>
            <a:chOff x="6465061" y="2920105"/>
            <a:chExt cx="914434" cy="2340076"/>
          </a:xfrm>
        </p:grpSpPr>
        <p:grpSp>
          <p:nvGrpSpPr>
            <p:cNvPr id="848" name="Group 847"/>
            <p:cNvGrpSpPr/>
            <p:nvPr/>
          </p:nvGrpSpPr>
          <p:grpSpPr>
            <a:xfrm>
              <a:off x="6465207" y="2920105"/>
              <a:ext cx="910374" cy="115493"/>
              <a:chOff x="5105512" y="2921339"/>
              <a:chExt cx="910374" cy="115493"/>
            </a:xfrm>
          </p:grpSpPr>
          <p:pic>
            <p:nvPicPr>
              <p:cNvPr id="874" name="Picture 87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75" name="Picture 87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76" name="Picture 87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77" name="Picture 87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49" name="Group 848"/>
            <p:cNvGrpSpPr/>
            <p:nvPr/>
          </p:nvGrpSpPr>
          <p:grpSpPr>
            <a:xfrm>
              <a:off x="6465061" y="3359832"/>
              <a:ext cx="910374" cy="115493"/>
              <a:chOff x="5105512" y="2921339"/>
              <a:chExt cx="910374" cy="115493"/>
            </a:xfrm>
          </p:grpSpPr>
          <p:pic>
            <p:nvPicPr>
              <p:cNvPr id="870" name="Picture 86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71" name="Picture 87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72" name="Picture 87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73" name="Picture 87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50" name="Group 849"/>
            <p:cNvGrpSpPr/>
            <p:nvPr/>
          </p:nvGrpSpPr>
          <p:grpSpPr>
            <a:xfrm>
              <a:off x="6465291" y="3810412"/>
              <a:ext cx="910374" cy="115493"/>
              <a:chOff x="5105512" y="2921339"/>
              <a:chExt cx="910374" cy="115493"/>
            </a:xfrm>
          </p:grpSpPr>
          <p:pic>
            <p:nvPicPr>
              <p:cNvPr id="866" name="Picture 86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7" name="Picture 86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8" name="Picture 86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9" name="Picture 868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51" name="Group 850"/>
            <p:cNvGrpSpPr/>
            <p:nvPr/>
          </p:nvGrpSpPr>
          <p:grpSpPr>
            <a:xfrm>
              <a:off x="6465145" y="4250139"/>
              <a:ext cx="910374" cy="115493"/>
              <a:chOff x="5105512" y="2921339"/>
              <a:chExt cx="910374" cy="115493"/>
            </a:xfrm>
          </p:grpSpPr>
          <p:pic>
            <p:nvPicPr>
              <p:cNvPr id="862" name="Picture 861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3" name="Picture 86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4" name="Picture 86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5" name="Picture 86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52" name="Group 851"/>
            <p:cNvGrpSpPr/>
            <p:nvPr/>
          </p:nvGrpSpPr>
          <p:grpSpPr>
            <a:xfrm>
              <a:off x="6469121" y="4704961"/>
              <a:ext cx="910374" cy="115493"/>
              <a:chOff x="5105512" y="2921339"/>
              <a:chExt cx="910374" cy="115493"/>
            </a:xfrm>
          </p:grpSpPr>
          <p:pic>
            <p:nvPicPr>
              <p:cNvPr id="858" name="Picture 85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59" name="Picture 858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0" name="Picture 85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61" name="Picture 86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  <p:grpSp>
          <p:nvGrpSpPr>
            <p:cNvPr id="853" name="Group 852"/>
            <p:cNvGrpSpPr/>
            <p:nvPr/>
          </p:nvGrpSpPr>
          <p:grpSpPr>
            <a:xfrm>
              <a:off x="6468975" y="5144688"/>
              <a:ext cx="910374" cy="115493"/>
              <a:chOff x="5105512" y="2921339"/>
              <a:chExt cx="910374" cy="115493"/>
            </a:xfrm>
          </p:grpSpPr>
          <p:pic>
            <p:nvPicPr>
              <p:cNvPr id="854" name="Picture 85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117366" y="2916978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55" name="Picture 854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378339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56" name="Picture 855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638861" y="2909485"/>
                <a:ext cx="108000" cy="131707"/>
              </a:xfrm>
              <a:prstGeom prst="rect">
                <a:avLst/>
              </a:prstGeom>
            </p:spPr>
          </p:pic>
          <p:pic>
            <p:nvPicPr>
              <p:cNvPr id="857" name="Picture 856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394695" flipH="1">
                <a:off x="5896033" y="2909485"/>
                <a:ext cx="108000" cy="131707"/>
              </a:xfrm>
              <a:prstGeom prst="rect">
                <a:avLst/>
              </a:prstGeom>
            </p:spPr>
          </p:pic>
        </p:grpSp>
      </p:grpSp>
      <p:pic>
        <p:nvPicPr>
          <p:cNvPr id="87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97" y="5656612"/>
            <a:ext cx="512143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97" y="5474655"/>
            <a:ext cx="385567" cy="2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9" y="5474655"/>
            <a:ext cx="385567" cy="2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15" y="5474655"/>
            <a:ext cx="385567" cy="2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56020"/>
            <a:ext cx="512143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12" y="5656020"/>
            <a:ext cx="512143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8" name="Group 257"/>
          <p:cNvGrpSpPr/>
          <p:nvPr/>
        </p:nvGrpSpPr>
        <p:grpSpPr>
          <a:xfrm>
            <a:off x="230740" y="2560891"/>
            <a:ext cx="4001560" cy="3565934"/>
            <a:chOff x="230740" y="2818066"/>
            <a:chExt cx="4001560" cy="3565934"/>
          </a:xfrm>
        </p:grpSpPr>
        <p:grpSp>
          <p:nvGrpSpPr>
            <p:cNvPr id="259" name="Group 258"/>
            <p:cNvGrpSpPr/>
            <p:nvPr/>
          </p:nvGrpSpPr>
          <p:grpSpPr>
            <a:xfrm>
              <a:off x="230740" y="2946888"/>
              <a:ext cx="3696773" cy="2307933"/>
              <a:chOff x="230740" y="2946888"/>
              <a:chExt cx="3696773" cy="2307933"/>
            </a:xfrm>
          </p:grpSpPr>
          <p:grpSp>
            <p:nvGrpSpPr>
              <p:cNvPr id="426" name="Group 425"/>
              <p:cNvGrpSpPr/>
              <p:nvPr/>
            </p:nvGrpSpPr>
            <p:grpSpPr>
              <a:xfrm>
                <a:off x="2947990" y="2953112"/>
                <a:ext cx="979523" cy="2299926"/>
                <a:chOff x="5112543" y="2942938"/>
                <a:chExt cx="979523" cy="2299926"/>
              </a:xfrm>
            </p:grpSpPr>
            <p:grpSp>
              <p:nvGrpSpPr>
                <p:cNvPr id="489" name="Group 488"/>
                <p:cNvGrpSpPr/>
                <p:nvPr/>
              </p:nvGrpSpPr>
              <p:grpSpPr>
                <a:xfrm>
                  <a:off x="5113703" y="2942938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51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90" name="Group 489"/>
                <p:cNvGrpSpPr/>
                <p:nvPr/>
              </p:nvGrpSpPr>
              <p:grpSpPr>
                <a:xfrm>
                  <a:off x="5114604" y="3394962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51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91" name="Group 490"/>
                <p:cNvGrpSpPr/>
                <p:nvPr/>
              </p:nvGrpSpPr>
              <p:grpSpPr>
                <a:xfrm>
                  <a:off x="5112543" y="3827117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50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92" name="Group 491"/>
                <p:cNvGrpSpPr/>
                <p:nvPr/>
              </p:nvGrpSpPr>
              <p:grpSpPr>
                <a:xfrm>
                  <a:off x="5113444" y="4279141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50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93" name="Group 492"/>
                <p:cNvGrpSpPr/>
                <p:nvPr/>
              </p:nvGrpSpPr>
              <p:grpSpPr>
                <a:xfrm>
                  <a:off x="5114924" y="4714350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9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94" name="Group 493"/>
                <p:cNvGrpSpPr/>
                <p:nvPr/>
              </p:nvGrpSpPr>
              <p:grpSpPr>
                <a:xfrm>
                  <a:off x="5115825" y="5166374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9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27" name="Group 426"/>
              <p:cNvGrpSpPr/>
              <p:nvPr/>
            </p:nvGrpSpPr>
            <p:grpSpPr>
              <a:xfrm>
                <a:off x="230740" y="2946888"/>
                <a:ext cx="979523" cy="2299926"/>
                <a:chOff x="5112543" y="2942938"/>
                <a:chExt cx="979523" cy="2299926"/>
              </a:xfrm>
            </p:grpSpPr>
            <p:grpSp>
              <p:nvGrpSpPr>
                <p:cNvPr id="459" name="Group 458"/>
                <p:cNvGrpSpPr/>
                <p:nvPr/>
              </p:nvGrpSpPr>
              <p:grpSpPr>
                <a:xfrm>
                  <a:off x="5113703" y="2942938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8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60" name="Group 459"/>
                <p:cNvGrpSpPr/>
                <p:nvPr/>
              </p:nvGrpSpPr>
              <p:grpSpPr>
                <a:xfrm>
                  <a:off x="5114604" y="3394962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8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61" name="Group 460"/>
                <p:cNvGrpSpPr/>
                <p:nvPr/>
              </p:nvGrpSpPr>
              <p:grpSpPr>
                <a:xfrm>
                  <a:off x="5112543" y="3827117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7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62" name="Group 461"/>
                <p:cNvGrpSpPr/>
                <p:nvPr/>
              </p:nvGrpSpPr>
              <p:grpSpPr>
                <a:xfrm>
                  <a:off x="5113444" y="4279141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7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63" name="Group 462"/>
                <p:cNvGrpSpPr/>
                <p:nvPr/>
              </p:nvGrpSpPr>
              <p:grpSpPr>
                <a:xfrm>
                  <a:off x="5114924" y="4714350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6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64" name="Group 463"/>
                <p:cNvGrpSpPr/>
                <p:nvPr/>
              </p:nvGrpSpPr>
              <p:grpSpPr>
                <a:xfrm>
                  <a:off x="5115825" y="5166374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6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6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6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6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28" name="Group 427"/>
              <p:cNvGrpSpPr/>
              <p:nvPr/>
            </p:nvGrpSpPr>
            <p:grpSpPr>
              <a:xfrm>
                <a:off x="1588284" y="2954895"/>
                <a:ext cx="979523" cy="2299926"/>
                <a:chOff x="5112543" y="2942938"/>
                <a:chExt cx="979523" cy="2299926"/>
              </a:xfrm>
            </p:grpSpPr>
            <p:grpSp>
              <p:nvGrpSpPr>
                <p:cNvPr id="429" name="Group 428"/>
                <p:cNvGrpSpPr/>
                <p:nvPr/>
              </p:nvGrpSpPr>
              <p:grpSpPr>
                <a:xfrm>
                  <a:off x="5113703" y="2942938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5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30" name="Group 429"/>
                <p:cNvGrpSpPr/>
                <p:nvPr/>
              </p:nvGrpSpPr>
              <p:grpSpPr>
                <a:xfrm>
                  <a:off x="5114604" y="3394962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31" name="Group 430"/>
                <p:cNvGrpSpPr/>
                <p:nvPr/>
              </p:nvGrpSpPr>
              <p:grpSpPr>
                <a:xfrm>
                  <a:off x="5112543" y="3827117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4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32" name="Group 431"/>
                <p:cNvGrpSpPr/>
                <p:nvPr/>
              </p:nvGrpSpPr>
              <p:grpSpPr>
                <a:xfrm>
                  <a:off x="5113444" y="4279141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4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33" name="Group 432"/>
                <p:cNvGrpSpPr/>
                <p:nvPr/>
              </p:nvGrpSpPr>
              <p:grpSpPr>
                <a:xfrm>
                  <a:off x="5114924" y="4714350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3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434" name="Group 433"/>
                <p:cNvGrpSpPr/>
                <p:nvPr/>
              </p:nvGrpSpPr>
              <p:grpSpPr>
                <a:xfrm>
                  <a:off x="5115825" y="5166374"/>
                  <a:ext cx="976241" cy="76490"/>
                  <a:chOff x="5113703" y="2942938"/>
                  <a:chExt cx="976241" cy="76490"/>
                </a:xfrm>
              </p:grpSpPr>
              <p:pic>
                <p:nvPicPr>
                  <p:cNvPr id="43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76505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3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703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3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3084" y="2942938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3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1944" y="2943100"/>
                    <a:ext cx="198000" cy="763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grpSp>
          <p:nvGrpSpPr>
            <p:cNvPr id="260" name="Group 259"/>
            <p:cNvGrpSpPr/>
            <p:nvPr/>
          </p:nvGrpSpPr>
          <p:grpSpPr>
            <a:xfrm>
              <a:off x="1248696" y="2890684"/>
              <a:ext cx="2810434" cy="2328942"/>
              <a:chOff x="1248696" y="2890684"/>
              <a:chExt cx="2810434" cy="2328942"/>
            </a:xfrm>
          </p:grpSpPr>
          <p:grpSp>
            <p:nvGrpSpPr>
              <p:cNvPr id="405" name="Group 404"/>
              <p:cNvGrpSpPr/>
              <p:nvPr/>
            </p:nvGrpSpPr>
            <p:grpSpPr>
              <a:xfrm>
                <a:off x="3967162" y="2892554"/>
                <a:ext cx="91968" cy="2326484"/>
                <a:chOff x="3967162" y="2892554"/>
                <a:chExt cx="91968" cy="2326484"/>
              </a:xfrm>
            </p:grpSpPr>
            <p:pic>
              <p:nvPicPr>
                <p:cNvPr id="420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289255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1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3337245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2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3782012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3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422142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4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466686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5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5111038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06" name="Group 405"/>
              <p:cNvGrpSpPr/>
              <p:nvPr/>
            </p:nvGrpSpPr>
            <p:grpSpPr>
              <a:xfrm>
                <a:off x="2605548" y="2893142"/>
                <a:ext cx="91968" cy="2326484"/>
                <a:chOff x="3967162" y="2892554"/>
                <a:chExt cx="91968" cy="2326484"/>
              </a:xfrm>
            </p:grpSpPr>
            <p:pic>
              <p:nvPicPr>
                <p:cNvPr id="414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289255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5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3337245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6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3782012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7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422142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8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466686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9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5111038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07" name="Group 406"/>
              <p:cNvGrpSpPr/>
              <p:nvPr/>
            </p:nvGrpSpPr>
            <p:grpSpPr>
              <a:xfrm>
                <a:off x="1248696" y="2890684"/>
                <a:ext cx="91968" cy="2326484"/>
                <a:chOff x="3967162" y="2892554"/>
                <a:chExt cx="91968" cy="2326484"/>
              </a:xfrm>
            </p:grpSpPr>
            <p:pic>
              <p:nvPicPr>
                <p:cNvPr id="408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289255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9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3337245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0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3782012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422142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2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4666864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3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7162" y="5111038"/>
                  <a:ext cx="91968" cy="1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61" name="Group 260"/>
            <p:cNvGrpSpPr/>
            <p:nvPr/>
          </p:nvGrpSpPr>
          <p:grpSpPr>
            <a:xfrm>
              <a:off x="816771" y="5973714"/>
              <a:ext cx="3166391" cy="114148"/>
              <a:chOff x="816771" y="5973714"/>
              <a:chExt cx="3166391" cy="114148"/>
            </a:xfrm>
          </p:grpSpPr>
          <p:pic>
            <p:nvPicPr>
              <p:cNvPr id="399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257" y="5976403"/>
                <a:ext cx="116161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771" y="5973714"/>
                <a:ext cx="116161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1104" y="5979862"/>
                <a:ext cx="116161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3618" y="5977173"/>
                <a:ext cx="116161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7001" y="5978559"/>
                <a:ext cx="116161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4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9515" y="5975870"/>
                <a:ext cx="116161" cy="1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>
              <a:off x="1233948" y="6172200"/>
              <a:ext cx="2907949" cy="118141"/>
              <a:chOff x="1233948" y="6172200"/>
              <a:chExt cx="2907949" cy="118141"/>
            </a:xfrm>
          </p:grpSpPr>
          <p:pic>
            <p:nvPicPr>
              <p:cNvPr id="396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8117" y="6172200"/>
                <a:ext cx="191787" cy="11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7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0110" y="6172200"/>
                <a:ext cx="191787" cy="11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8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3948" y="6172200"/>
                <a:ext cx="191787" cy="11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3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697" y="5731830"/>
              <a:ext cx="385567" cy="22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349" y="5731830"/>
              <a:ext cx="385567" cy="22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15" y="5731830"/>
              <a:ext cx="385567" cy="22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" name="Group 265"/>
            <p:cNvGrpSpPr/>
            <p:nvPr/>
          </p:nvGrpSpPr>
          <p:grpSpPr>
            <a:xfrm>
              <a:off x="325955" y="2923324"/>
              <a:ext cx="3616667" cy="2322455"/>
              <a:chOff x="5205410" y="2925821"/>
              <a:chExt cx="3616667" cy="2322455"/>
            </a:xfrm>
          </p:grpSpPr>
          <p:grpSp>
            <p:nvGrpSpPr>
              <p:cNvPr id="303" name="Group 302"/>
              <p:cNvGrpSpPr/>
              <p:nvPr/>
            </p:nvGrpSpPr>
            <p:grpSpPr>
              <a:xfrm>
                <a:off x="7924800" y="2925821"/>
                <a:ext cx="897277" cy="2322455"/>
                <a:chOff x="5207672" y="2925821"/>
                <a:chExt cx="897277" cy="2322455"/>
              </a:xfrm>
            </p:grpSpPr>
            <p:grpSp>
              <p:nvGrpSpPr>
                <p:cNvPr id="366" name="Group 365"/>
                <p:cNvGrpSpPr/>
                <p:nvPr/>
              </p:nvGrpSpPr>
              <p:grpSpPr>
                <a:xfrm>
                  <a:off x="5208832" y="2925821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9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67" name="Group 366"/>
                <p:cNvGrpSpPr/>
                <p:nvPr/>
              </p:nvGrpSpPr>
              <p:grpSpPr>
                <a:xfrm>
                  <a:off x="5210116" y="3367565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88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0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68" name="Group 367"/>
                <p:cNvGrpSpPr/>
                <p:nvPr/>
              </p:nvGrpSpPr>
              <p:grpSpPr>
                <a:xfrm>
                  <a:off x="5207672" y="3810000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8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6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7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5208956" y="4251744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80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8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5210053" y="4697233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76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77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78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7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71" name="Group 370"/>
                <p:cNvGrpSpPr/>
                <p:nvPr/>
              </p:nvGrpSpPr>
              <p:grpSpPr>
                <a:xfrm>
                  <a:off x="5211337" y="5138977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7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7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7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7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304" name="Group 303"/>
              <p:cNvGrpSpPr/>
              <p:nvPr/>
            </p:nvGrpSpPr>
            <p:grpSpPr>
              <a:xfrm>
                <a:off x="6565105" y="2925821"/>
                <a:ext cx="897277" cy="2322455"/>
                <a:chOff x="5207672" y="2925821"/>
                <a:chExt cx="897277" cy="2322455"/>
              </a:xfrm>
            </p:grpSpPr>
            <p:grpSp>
              <p:nvGrpSpPr>
                <p:cNvPr id="336" name="Group 335"/>
                <p:cNvGrpSpPr/>
                <p:nvPr/>
              </p:nvGrpSpPr>
              <p:grpSpPr>
                <a:xfrm>
                  <a:off x="5208832" y="2925821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6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6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6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6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37" name="Group 336"/>
                <p:cNvGrpSpPr/>
                <p:nvPr/>
              </p:nvGrpSpPr>
              <p:grpSpPr>
                <a:xfrm>
                  <a:off x="5210116" y="3367565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58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60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6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38" name="Group 337"/>
                <p:cNvGrpSpPr/>
                <p:nvPr/>
              </p:nvGrpSpPr>
              <p:grpSpPr>
                <a:xfrm>
                  <a:off x="5207672" y="3810000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5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6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7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39" name="Group 338"/>
                <p:cNvGrpSpPr/>
                <p:nvPr/>
              </p:nvGrpSpPr>
              <p:grpSpPr>
                <a:xfrm>
                  <a:off x="5208956" y="4251744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50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40" name="Group 339"/>
                <p:cNvGrpSpPr/>
                <p:nvPr/>
              </p:nvGrpSpPr>
              <p:grpSpPr>
                <a:xfrm>
                  <a:off x="5210053" y="4697233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46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7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8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41" name="Group 340"/>
                <p:cNvGrpSpPr/>
                <p:nvPr/>
              </p:nvGrpSpPr>
              <p:grpSpPr>
                <a:xfrm>
                  <a:off x="5211337" y="5138977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4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305" name="Group 304"/>
              <p:cNvGrpSpPr/>
              <p:nvPr/>
            </p:nvGrpSpPr>
            <p:grpSpPr>
              <a:xfrm>
                <a:off x="5205410" y="2925821"/>
                <a:ext cx="897277" cy="2322455"/>
                <a:chOff x="5207672" y="2925821"/>
                <a:chExt cx="897277" cy="2322455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5208832" y="2925821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3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5210116" y="3367565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28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0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5207672" y="3810000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2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6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7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5208956" y="4251744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20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2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10" name="Group 309"/>
                <p:cNvGrpSpPr/>
                <p:nvPr/>
              </p:nvGrpSpPr>
              <p:grpSpPr>
                <a:xfrm>
                  <a:off x="5210053" y="4697233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16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7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8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11" name="Group 310"/>
                <p:cNvGrpSpPr/>
                <p:nvPr/>
              </p:nvGrpSpPr>
              <p:grpSpPr>
                <a:xfrm>
                  <a:off x="5211337" y="5138977"/>
                  <a:ext cx="893612" cy="109299"/>
                  <a:chOff x="5208832" y="2911266"/>
                  <a:chExt cx="893612" cy="109299"/>
                </a:xfrm>
              </p:grpSpPr>
              <p:pic>
                <p:nvPicPr>
                  <p:cNvPr id="312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08832" y="2911266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3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32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4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32084" y="2911428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5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4444" y="2912565"/>
                    <a:ext cx="108000" cy="108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  <p:grpSp>
          <p:nvGrpSpPr>
            <p:cNvPr id="267" name="Group 266"/>
            <p:cNvGrpSpPr/>
            <p:nvPr/>
          </p:nvGrpSpPr>
          <p:grpSpPr>
            <a:xfrm>
              <a:off x="1194803" y="2818066"/>
              <a:ext cx="2939812" cy="2430760"/>
              <a:chOff x="1199414" y="2819400"/>
              <a:chExt cx="2939812" cy="2430760"/>
            </a:xfrm>
          </p:grpSpPr>
          <p:grpSp>
            <p:nvGrpSpPr>
              <p:cNvPr id="282" name="Group 281"/>
              <p:cNvGrpSpPr/>
              <p:nvPr/>
            </p:nvGrpSpPr>
            <p:grpSpPr>
              <a:xfrm>
                <a:off x="3904800" y="2823115"/>
                <a:ext cx="234426" cy="2427045"/>
                <a:chOff x="3904800" y="2823115"/>
                <a:chExt cx="234426" cy="2427045"/>
              </a:xfrm>
            </p:grpSpPr>
            <p:pic>
              <p:nvPicPr>
                <p:cNvPr id="297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3226" y="2823115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8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3260864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9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146" y="3708305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0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414834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1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4590532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2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146" y="503416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83" name="Group 282"/>
              <p:cNvGrpSpPr/>
              <p:nvPr/>
            </p:nvGrpSpPr>
            <p:grpSpPr>
              <a:xfrm>
                <a:off x="2549500" y="2819400"/>
                <a:ext cx="234426" cy="2427045"/>
                <a:chOff x="3904800" y="2823115"/>
                <a:chExt cx="234426" cy="2427045"/>
              </a:xfrm>
            </p:grpSpPr>
            <p:pic>
              <p:nvPicPr>
                <p:cNvPr id="291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3226" y="2823115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2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3260864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3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146" y="3708305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4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414834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5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4590532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6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146" y="503416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84" name="Group 283"/>
              <p:cNvGrpSpPr/>
              <p:nvPr/>
            </p:nvGrpSpPr>
            <p:grpSpPr>
              <a:xfrm>
                <a:off x="1199414" y="2819400"/>
                <a:ext cx="234426" cy="2427045"/>
                <a:chOff x="3904800" y="2823115"/>
                <a:chExt cx="234426" cy="2427045"/>
              </a:xfrm>
            </p:grpSpPr>
            <p:pic>
              <p:nvPicPr>
                <p:cNvPr id="285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3226" y="2823115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6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3260864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7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146" y="3708305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8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414834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9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4800" y="4590532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0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5146" y="503416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268" name="Group 267"/>
            <p:cNvGrpSpPr/>
            <p:nvPr/>
          </p:nvGrpSpPr>
          <p:grpSpPr>
            <a:xfrm>
              <a:off x="1224184" y="6093600"/>
              <a:ext cx="3008116" cy="290400"/>
              <a:chOff x="1224184" y="6093600"/>
              <a:chExt cx="3008116" cy="290400"/>
            </a:xfrm>
          </p:grpSpPr>
          <p:pic>
            <p:nvPicPr>
              <p:cNvPr id="279" name="Picture 57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4184" y="6093600"/>
                <a:ext cx="288000" cy="28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0" name="Picture 57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3820" y="6096000"/>
                <a:ext cx="288000" cy="28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1" name="Picture 57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300" y="6096000"/>
                <a:ext cx="288000" cy="28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9" name="Group 268"/>
            <p:cNvGrpSpPr/>
            <p:nvPr/>
          </p:nvGrpSpPr>
          <p:grpSpPr>
            <a:xfrm>
              <a:off x="775960" y="5943600"/>
              <a:ext cx="3262640" cy="221966"/>
              <a:chOff x="775960" y="5943600"/>
              <a:chExt cx="3262640" cy="221966"/>
            </a:xfrm>
          </p:grpSpPr>
          <p:grpSp>
            <p:nvGrpSpPr>
              <p:cNvPr id="270" name="Group 269"/>
              <p:cNvGrpSpPr/>
              <p:nvPr/>
            </p:nvGrpSpPr>
            <p:grpSpPr>
              <a:xfrm>
                <a:off x="3493812" y="5943600"/>
                <a:ext cx="544788" cy="221966"/>
                <a:chOff x="3493812" y="5943600"/>
                <a:chExt cx="544788" cy="221966"/>
              </a:xfrm>
            </p:grpSpPr>
            <p:pic>
              <p:nvPicPr>
                <p:cNvPr id="277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812" y="5949566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8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2600" y="594360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71" name="Group 270"/>
              <p:cNvGrpSpPr/>
              <p:nvPr/>
            </p:nvGrpSpPr>
            <p:grpSpPr>
              <a:xfrm>
                <a:off x="2133600" y="5943600"/>
                <a:ext cx="544788" cy="221966"/>
                <a:chOff x="3493812" y="5943600"/>
                <a:chExt cx="544788" cy="221966"/>
              </a:xfrm>
            </p:grpSpPr>
            <p:pic>
              <p:nvPicPr>
                <p:cNvPr id="275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812" y="5949566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6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2600" y="594360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72" name="Group 271"/>
              <p:cNvGrpSpPr/>
              <p:nvPr/>
            </p:nvGrpSpPr>
            <p:grpSpPr>
              <a:xfrm>
                <a:off x="775960" y="5943600"/>
                <a:ext cx="544788" cy="221966"/>
                <a:chOff x="3493812" y="5943600"/>
                <a:chExt cx="544788" cy="221966"/>
              </a:xfrm>
            </p:grpSpPr>
            <p:pic>
              <p:nvPicPr>
                <p:cNvPr id="273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812" y="5949566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4" name="Picture 5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2600" y="5943600"/>
                  <a:ext cx="216000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pic>
        <p:nvPicPr>
          <p:cNvPr id="525" name="Picture 6" descr="P:\HBC\Products\Actuators\AME110\AME110NL verticl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8541" y="1704657"/>
            <a:ext cx="753391" cy="7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9" name="Group 1018"/>
          <p:cNvGrpSpPr/>
          <p:nvPr/>
        </p:nvGrpSpPr>
        <p:grpSpPr>
          <a:xfrm>
            <a:off x="6846404" y="843681"/>
            <a:ext cx="1499470" cy="1499469"/>
            <a:chOff x="6356352" y="2465597"/>
            <a:chExt cx="2787651" cy="2787651"/>
          </a:xfrm>
        </p:grpSpPr>
        <p:sp>
          <p:nvSpPr>
            <p:cNvPr id="1020" name="DTBELM8714458"/>
            <p:cNvSpPr>
              <a:spLocks noChangeArrowheads="1"/>
            </p:cNvSpPr>
            <p:nvPr/>
          </p:nvSpPr>
          <p:spPr bwMode="auto">
            <a:xfrm>
              <a:off x="6356352" y="2465597"/>
              <a:ext cx="2787651" cy="2787651"/>
            </a:xfrm>
            <a:prstGeom prst="ellipse">
              <a:avLst/>
            </a:prstGeom>
            <a:noFill/>
            <a:ln w="76200" algn="ctr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22" name="DTBELM623686E-02"/>
            <p:cNvSpPr txBox="1">
              <a:spLocks noChangeArrowheads="1"/>
            </p:cNvSpPr>
            <p:nvPr/>
          </p:nvSpPr>
          <p:spPr bwMode="auto">
            <a:xfrm>
              <a:off x="6356352" y="3093202"/>
              <a:ext cx="2787651" cy="2059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GB" b="1" kern="2000" spc="-100" dirty="0">
                  <a:solidFill>
                    <a:srgbClr val="0049B2"/>
                  </a:solidFill>
                  <a:latin typeface="Arial" charset="0"/>
                  <a:ea typeface="SimHei" pitchFamily="2" charset="-122"/>
                </a:rPr>
                <a:t>TOTAL DE CUSTO DE VÁLVULAS REDUZIDO</a:t>
              </a:r>
              <a:endParaRPr lang="en-GB" b="1" spc="-80" dirty="0">
                <a:solidFill>
                  <a:srgbClr val="0049B2"/>
                </a:solidFill>
                <a:latin typeface="Arial" charset="0"/>
              </a:endParaRPr>
            </a:p>
          </p:txBody>
        </p:sp>
      </p:grpSp>
      <p:sp>
        <p:nvSpPr>
          <p:cNvPr id="257" name="Rectangle 256"/>
          <p:cNvSpPr/>
          <p:nvPr/>
        </p:nvSpPr>
        <p:spPr>
          <a:xfrm>
            <a:off x="2779904" y="1313491"/>
            <a:ext cx="4011984" cy="176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Menos</a:t>
            </a:r>
            <a:r>
              <a:rPr lang="en-GB" sz="2300" dirty="0">
                <a:solidFill>
                  <a:srgbClr val="0049B2"/>
                </a:solidFill>
                <a:latin typeface="Arial" charset="0"/>
              </a:rPr>
              <a:t> </a:t>
            </a: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válvulas</a:t>
            </a:r>
            <a:r>
              <a:rPr lang="en-GB" sz="2300" dirty="0">
                <a:solidFill>
                  <a:srgbClr val="0049B2"/>
                </a:solidFill>
                <a:latin typeface="Arial" charset="0"/>
              </a:rPr>
              <a:t> </a:t>
            </a: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significa</a:t>
            </a:r>
            <a:endParaRPr lang="en-GB" sz="2300" dirty="0">
              <a:solidFill>
                <a:srgbClr val="0049B2"/>
              </a:solidFill>
              <a:latin typeface="Arial" charset="0"/>
            </a:endParaRP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00" dirty="0">
                <a:solidFill>
                  <a:srgbClr val="0049B2"/>
                </a:solidFill>
                <a:latin typeface="Arial" charset="0"/>
              </a:rPr>
              <a:t>…</a:t>
            </a: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menos</a:t>
            </a:r>
            <a:r>
              <a:rPr lang="en-GB" sz="2300" dirty="0">
                <a:solidFill>
                  <a:srgbClr val="0049B2"/>
                </a:solidFill>
                <a:latin typeface="Arial" charset="0"/>
              </a:rPr>
              <a:t> tempo de </a:t>
            </a: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instalação</a:t>
            </a:r>
            <a:endParaRPr lang="en-GB" sz="2300" dirty="0">
              <a:solidFill>
                <a:srgbClr val="0049B2"/>
              </a:solidFill>
              <a:latin typeface="Arial" charset="0"/>
            </a:endParaRP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00" dirty="0">
                <a:solidFill>
                  <a:srgbClr val="0049B2"/>
                </a:solidFill>
                <a:latin typeface="Arial" charset="0"/>
              </a:rPr>
              <a:t>…</a:t>
            </a: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menos</a:t>
            </a:r>
            <a:r>
              <a:rPr lang="en-GB" sz="2300" dirty="0">
                <a:solidFill>
                  <a:srgbClr val="0049B2"/>
                </a:solidFill>
                <a:latin typeface="Arial" charset="0"/>
              </a:rPr>
              <a:t> </a:t>
            </a:r>
            <a:r>
              <a:rPr lang="en-GB" sz="2300" dirty="0" err="1">
                <a:solidFill>
                  <a:srgbClr val="0049B2"/>
                </a:solidFill>
                <a:latin typeface="Arial" charset="0"/>
              </a:rPr>
              <a:t>comissionamento</a:t>
            </a:r>
            <a:endParaRPr lang="en-GB" sz="2300" dirty="0">
              <a:solidFill>
                <a:srgbClr val="0049B2"/>
              </a:solidFill>
              <a:latin typeface="Arial" charset="0"/>
            </a:endParaRP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300" dirty="0">
              <a:solidFill>
                <a:srgbClr val="0049B2"/>
              </a:solidFill>
              <a:latin typeface="Arial" charset="0"/>
            </a:endParaRPr>
          </a:p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300" dirty="0">
              <a:solidFill>
                <a:srgbClr val="0049B2"/>
              </a:solidFill>
              <a:latin typeface="Arial" charset="0"/>
            </a:endParaRPr>
          </a:p>
        </p:txBody>
      </p:sp>
      <p:pic>
        <p:nvPicPr>
          <p:cNvPr id="519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61" y="1633704"/>
            <a:ext cx="1125237" cy="9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0814" y="1036739"/>
            <a:ext cx="760293" cy="60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" name="Picture 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843" y="1163934"/>
            <a:ext cx="626482" cy="5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" name="Group 521"/>
          <p:cNvGrpSpPr/>
          <p:nvPr/>
        </p:nvGrpSpPr>
        <p:grpSpPr>
          <a:xfrm>
            <a:off x="121832" y="715602"/>
            <a:ext cx="2848931" cy="1656000"/>
            <a:chOff x="4956579" y="2872881"/>
            <a:chExt cx="4533161" cy="2753160"/>
          </a:xfrm>
        </p:grpSpPr>
        <p:sp>
          <p:nvSpPr>
            <p:cNvPr id="523" name="DTBELM8714458"/>
            <p:cNvSpPr>
              <a:spLocks noChangeArrowheads="1"/>
            </p:cNvSpPr>
            <p:nvPr/>
          </p:nvSpPr>
          <p:spPr bwMode="auto">
            <a:xfrm>
              <a:off x="6220240" y="2872881"/>
              <a:ext cx="3269500" cy="2753160"/>
            </a:xfrm>
            <a:prstGeom prst="triangle">
              <a:avLst/>
            </a:prstGeom>
            <a:noFill/>
            <a:ln w="76200" algn="ctr">
              <a:solidFill>
                <a:schemeClr val="accent2">
                  <a:alpha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" name="DTBELM9495566"/>
            <p:cNvSpPr txBox="1">
              <a:spLocks noChangeArrowheads="1"/>
            </p:cNvSpPr>
            <p:nvPr/>
          </p:nvSpPr>
          <p:spPr bwMode="auto">
            <a:xfrm>
              <a:off x="4956579" y="3788619"/>
              <a:ext cx="1752528" cy="1492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defRPr/>
              </a:pPr>
              <a:r>
                <a:rPr lang="en-US" sz="1600" spc="-10" dirty="0">
                  <a:solidFill>
                    <a:srgbClr val="FF0000"/>
                  </a:solidFill>
                  <a:latin typeface="Arial" charset="0"/>
                </a:rPr>
                <a:t>V3V </a:t>
              </a:r>
              <a:r>
                <a:rPr lang="en-US" sz="1600" spc="-10" dirty="0" err="1">
                  <a:solidFill>
                    <a:srgbClr val="FF0000"/>
                  </a:solidFill>
                  <a:latin typeface="Arial" charset="0"/>
                </a:rPr>
                <a:t>ou</a:t>
              </a:r>
              <a:r>
                <a:rPr lang="en-US" sz="1600" spc="-10" dirty="0">
                  <a:solidFill>
                    <a:srgbClr val="FF0000"/>
                  </a:solidFill>
                  <a:latin typeface="Arial" charset="0"/>
                </a:rPr>
                <a:t> V2V com </a:t>
              </a:r>
              <a:r>
                <a:rPr lang="en-US" sz="1600" spc="-10" dirty="0" err="1">
                  <a:solidFill>
                    <a:srgbClr val="FF0000"/>
                  </a:solidFill>
                  <a:latin typeface="Arial" charset="0"/>
                </a:rPr>
                <a:t>válvulas</a:t>
              </a:r>
              <a:r>
                <a:rPr lang="en-US" sz="1600" spc="-10" dirty="0">
                  <a:solidFill>
                    <a:srgbClr val="FF0000"/>
                  </a:solidFill>
                  <a:latin typeface="Arial" charset="0"/>
                </a:rPr>
                <a:t> de </a:t>
              </a:r>
              <a:r>
                <a:rPr lang="en-US" sz="1600" spc="-10" dirty="0" err="1">
                  <a:solidFill>
                    <a:srgbClr val="FF0000"/>
                  </a:solidFill>
                  <a:latin typeface="Arial" charset="0"/>
                </a:rPr>
                <a:t>balanc</a:t>
              </a:r>
              <a:r>
                <a:rPr lang="en-US" sz="1600" spc="-10" dirty="0">
                  <a:solidFill>
                    <a:srgbClr val="FF0000"/>
                  </a:solidFill>
                  <a:latin typeface="Arial" charset="0"/>
                </a:rPr>
                <a:t>. manual</a:t>
              </a:r>
            </a:p>
          </p:txBody>
        </p:sp>
      </p:grpSp>
      <p:sp>
        <p:nvSpPr>
          <p:cNvPr id="527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AB-QM: 3 válvulas em 1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283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Balanceamento do sistema</a:t>
            </a:r>
            <a:br>
              <a:rPr lang="pt-BR" dirty="0"/>
            </a:br>
            <a:r>
              <a:rPr lang="pt-BR" sz="2000" dirty="0"/>
              <a:t>Comissionamento</a:t>
            </a:r>
            <a:endParaRPr lang="pt-BR" dirty="0"/>
          </a:p>
        </p:txBody>
      </p:sp>
      <p:sp>
        <p:nvSpPr>
          <p:cNvPr id="9" name="AutoShape 2" descr="http://pim.danfoss.net/sites/image/Assets/_w/IMG068840023634_tif.jpg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530081" cy="422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" y="1600200"/>
            <a:ext cx="4673600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Necessidade de comissionamento em campo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Requer cálculos complexo de  pré-set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Possuir equipamento de balanceamento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Garantido somente em uma condição de carga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Dificuldade com start-up parcial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Recomissionamento com alteração nas cargas</a:t>
            </a:r>
          </a:p>
        </p:txBody>
      </p:sp>
    </p:spTree>
    <p:extLst>
      <p:ext uri="{BB962C8B-B14F-4D97-AF65-F5344CB8AC3E}">
        <p14:creationId xmlns:p14="http://schemas.microsoft.com/office/powerpoint/2010/main" val="35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Balanceamento do sistema</a:t>
            </a:r>
            <a:br>
              <a:rPr lang="pt-BR" dirty="0"/>
            </a:br>
            <a:r>
              <a:rPr lang="pt-BR" sz="2000" dirty="0"/>
              <a:t>Comissionamento</a:t>
            </a:r>
            <a:endParaRPr lang="pt-BR" dirty="0"/>
          </a:p>
        </p:txBody>
      </p:sp>
      <p:sp>
        <p:nvSpPr>
          <p:cNvPr id="9" name="AutoShape 2" descr="http://pim.danfoss.net/sites/image/Assets/_w/IMG068840023634_tif.jpg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530081" cy="422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700" y="1600200"/>
            <a:ext cx="4622800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Necessidade de comissionamento em campo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Requer cálculos complexo de  pré-set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Possuir equipamento de balanceamento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Garantido somente em uma condição de carga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Dificuldade com start-up parcial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Recomissionamento com alteração nas cargas</a:t>
            </a:r>
          </a:p>
        </p:txBody>
      </p:sp>
      <p:pic>
        <p:nvPicPr>
          <p:cNvPr id="6" name="animatie 4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6" t="10089" r="21333" b="6444"/>
          <a:stretch/>
        </p:blipFill>
        <p:spPr bwMode="auto">
          <a:xfrm>
            <a:off x="5342757" y="1277231"/>
            <a:ext cx="3686943" cy="477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95300" y="1765300"/>
            <a:ext cx="4394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5300" y="2082800"/>
            <a:ext cx="152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5300" y="2603500"/>
            <a:ext cx="38606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" y="2921000"/>
            <a:ext cx="1117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" y="3441700"/>
            <a:ext cx="32385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5300" y="3759200"/>
            <a:ext cx="2082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8850" y="5003800"/>
            <a:ext cx="339712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58850" y="5346700"/>
            <a:ext cx="356960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58850" y="5578475"/>
            <a:ext cx="9334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04938" y="4152900"/>
            <a:ext cx="2311462" cy="276999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b="1" u="sng" dirty="0">
                <a:solidFill>
                  <a:srgbClr val="E2000F"/>
                </a:solidFill>
              </a:rPr>
              <a:t>TODAS</a:t>
            </a:r>
          </a:p>
        </p:txBody>
      </p:sp>
    </p:spTree>
    <p:extLst>
      <p:ext uri="{BB962C8B-B14F-4D97-AF65-F5344CB8AC3E}">
        <p14:creationId xmlns:p14="http://schemas.microsoft.com/office/powerpoint/2010/main" val="6148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5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02_AB-QM_ControlVal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37" r="12537"/>
          <a:stretch/>
        </p:blipFill>
        <p:spPr>
          <a:xfrm>
            <a:off x="0" y="0"/>
            <a:ext cx="9144000" cy="68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03_AB-QM_PressureIndepend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87" r="12836"/>
          <a:stretch/>
        </p:blipFill>
        <p:spPr>
          <a:xfrm>
            <a:off x="1588" y="0"/>
            <a:ext cx="9142411" cy="69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06-AB-QM_Preset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08-AB-QM_BalancingContr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87" r="12984"/>
          <a:stretch/>
        </p:blipFill>
        <p:spPr>
          <a:xfrm>
            <a:off x="-17011" y="0"/>
            <a:ext cx="9161010" cy="69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utilizar inversores?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94699"/>
            <a:ext cx="3669792" cy="516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6074" y="1324082"/>
            <a:ext cx="4572000" cy="42374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2000" b="1" dirty="0">
                <a:solidFill>
                  <a:srgbClr val="000000"/>
                </a:solidFill>
                <a:latin typeface="Verdana-Bold"/>
              </a:rPr>
              <a:t>Vantagens:</a:t>
            </a:r>
            <a:r>
              <a:rPr lang="pt-BR" sz="2000" dirty="0">
                <a:solidFill>
                  <a:srgbClr val="000000"/>
                </a:solidFill>
                <a:latin typeface="Verdana-Bold"/>
              </a:rPr>
              <a:t/>
            </a:r>
            <a:br>
              <a:rPr lang="pt-BR" sz="2000" dirty="0">
                <a:solidFill>
                  <a:srgbClr val="000000"/>
                </a:solidFill>
                <a:latin typeface="Verdana-Bold"/>
              </a:rPr>
            </a:br>
            <a: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  <a:t>• 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Economias de energia de até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50%, ou mais, com valor médio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de 20-25%;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  <a:t>• 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Gerenciamento de pressurização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  <a:t>• 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Processo otimizado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  <a:t>• 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Redução de custos de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manutenção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  <a:t>• 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Redução de custos energéticos</a:t>
            </a:r>
            <a: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  <a:t/>
            </a:r>
            <a:br>
              <a:rPr lang="pt-BR" dirty="0">
                <a:solidFill>
                  <a:srgbClr val="7F7F7F"/>
                </a:solidFill>
                <a:latin typeface="Verdana" panose="020B0604030504040204" pitchFamily="3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9055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10-AB-QM_Replace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37" r="12537"/>
          <a:stretch/>
        </p:blipFill>
        <p:spPr>
          <a:xfrm>
            <a:off x="1588" y="0"/>
            <a:ext cx="9142411" cy="68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Custo total do patrimônio</a:t>
            </a:r>
            <a:br>
              <a:rPr lang="pt-BR" dirty="0"/>
            </a:br>
            <a:r>
              <a:rPr lang="pt-BR" sz="2000" dirty="0"/>
              <a:t>Análise do custo pelo tempo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"/>
          <a:stretch/>
        </p:blipFill>
        <p:spPr bwMode="auto">
          <a:xfrm>
            <a:off x="4038601" y="1841951"/>
            <a:ext cx="4740638" cy="436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ladsholder til billede 4" descr="shutterstock_71036269_X-ray2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"/>
          <a:stretch/>
        </p:blipFill>
        <p:spPr>
          <a:xfrm>
            <a:off x="5283199" y="1233714"/>
            <a:ext cx="3612084" cy="5109028"/>
          </a:xfrm>
        </p:spPr>
      </p:pic>
      <p:pic>
        <p:nvPicPr>
          <p:cNvPr id="7" name="Pladsholder til billede 4" descr="shutterstock_71036269_X-ray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"/>
          <a:stretch/>
        </p:blipFill>
        <p:spPr>
          <a:xfrm>
            <a:off x="209550" y="1270988"/>
            <a:ext cx="3543300" cy="50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NovoCon</a:t>
            </a:r>
            <a:br>
              <a:rPr lang="pt-BR" dirty="0"/>
            </a:br>
            <a:r>
              <a:rPr lang="pt-BR" sz="2000" dirty="0"/>
              <a:t>Muito mais que um atuador com comunicação</a:t>
            </a:r>
            <a:endParaRPr lang="pt-B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65" y="1695767"/>
            <a:ext cx="1922548" cy="1922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40" y="1770568"/>
            <a:ext cx="1990015" cy="1848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AB-QM_pip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3276767" y="3297603"/>
            <a:ext cx="2237445" cy="234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8392" y="1322333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/>
              <a:t>Comunicação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05416" y="1245388"/>
            <a:ext cx="262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Posição</a:t>
            </a:r>
            <a:r>
              <a:rPr lang="en-GB" b="1" dirty="0"/>
              <a:t>/</a:t>
            </a:r>
            <a:r>
              <a:rPr lang="en-GB" b="1" dirty="0" err="1"/>
              <a:t>vazão</a:t>
            </a:r>
            <a:endParaRPr lang="en-GB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883391"/>
            <a:ext cx="1991526" cy="2000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63427" y="5870160"/>
            <a:ext cx="218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Data logger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802428"/>
            <a:ext cx="2030114" cy="1959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56079" y="583300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/>
              <a:t>Atuador</a:t>
            </a:r>
            <a:endParaRPr lang="en-GB" b="1" dirty="0"/>
          </a:p>
        </p:txBody>
      </p:sp>
      <p:pic>
        <p:nvPicPr>
          <p:cNvPr id="8194" name="Picture 2" descr="http://pim.danfoss.net/sites/image/Assets/_w/IMG171348513544_ti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30" y="2026381"/>
            <a:ext cx="2066135" cy="177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Elbow Connector 88"/>
          <p:cNvCxnSpPr/>
          <p:nvPr/>
        </p:nvCxnSpPr>
        <p:spPr>
          <a:xfrm flipV="1">
            <a:off x="1798362" y="2108200"/>
            <a:ext cx="1095525" cy="191672"/>
          </a:xfrm>
          <a:prstGeom prst="bentConnector3">
            <a:avLst>
              <a:gd name="adj1" fmla="val 10161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/>
          <p:cNvCxnSpPr/>
          <p:nvPr/>
        </p:nvCxnSpPr>
        <p:spPr>
          <a:xfrm flipV="1">
            <a:off x="2894445" y="2108200"/>
            <a:ext cx="986104" cy="191672"/>
          </a:xfrm>
          <a:prstGeom prst="bentConnector3">
            <a:avLst>
              <a:gd name="adj1" fmla="val 10002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/>
          <p:nvPr/>
        </p:nvCxnSpPr>
        <p:spPr>
          <a:xfrm flipV="1">
            <a:off x="3891359" y="2108200"/>
            <a:ext cx="986104" cy="191672"/>
          </a:xfrm>
          <a:prstGeom prst="bentConnector3">
            <a:avLst>
              <a:gd name="adj1" fmla="val 10002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/>
          <p:cNvCxnSpPr/>
          <p:nvPr/>
        </p:nvCxnSpPr>
        <p:spPr>
          <a:xfrm flipV="1">
            <a:off x="4866654" y="2108200"/>
            <a:ext cx="986104" cy="191672"/>
          </a:xfrm>
          <a:prstGeom prst="bentConnector3">
            <a:avLst>
              <a:gd name="adj1" fmla="val 10002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lbow Connector 136"/>
          <p:cNvCxnSpPr/>
          <p:nvPr/>
        </p:nvCxnSpPr>
        <p:spPr>
          <a:xfrm flipV="1">
            <a:off x="5852758" y="2106030"/>
            <a:ext cx="986104" cy="191672"/>
          </a:xfrm>
          <a:prstGeom prst="bentConnector3">
            <a:avLst>
              <a:gd name="adj1" fmla="val 10002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37"/>
          <p:cNvCxnSpPr/>
          <p:nvPr/>
        </p:nvCxnSpPr>
        <p:spPr>
          <a:xfrm flipV="1">
            <a:off x="6838862" y="2106030"/>
            <a:ext cx="986104" cy="191672"/>
          </a:xfrm>
          <a:prstGeom prst="bentConnector3">
            <a:avLst>
              <a:gd name="adj1" fmla="val 10002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NovoCon</a:t>
            </a:r>
            <a:br>
              <a:rPr lang="pt-BR" dirty="0"/>
            </a:br>
            <a:r>
              <a:rPr lang="pt-BR" sz="2000" dirty="0"/>
              <a:t>Comparativo de instalações</a:t>
            </a:r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605898" y="2065086"/>
            <a:ext cx="1168400" cy="10778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bg1">
                    <a:lumMod val="65000"/>
                  </a:schemeClr>
                </a:solidFill>
              </a:rPr>
              <a:t>Quadro</a:t>
            </a:r>
          </a:p>
        </p:txBody>
      </p:sp>
      <p:cxnSp>
        <p:nvCxnSpPr>
          <p:cNvPr id="27" name="Elbow Connector 26"/>
          <p:cNvCxnSpPr/>
          <p:nvPr/>
        </p:nvCxnSpPr>
        <p:spPr>
          <a:xfrm flipV="1">
            <a:off x="1797804" y="2108200"/>
            <a:ext cx="6137700" cy="622964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2189757" y="4147992"/>
            <a:ext cx="6302704" cy="1647848"/>
            <a:chOff x="2282496" y="3810000"/>
            <a:chExt cx="6302704" cy="164784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050" y="4112766"/>
              <a:ext cx="4190200" cy="134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3"/>
            <a:stretch/>
          </p:blipFill>
          <p:spPr bwMode="auto">
            <a:xfrm>
              <a:off x="5365948" y="4108053"/>
              <a:ext cx="3073400" cy="134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2282496" y="3810000"/>
              <a:ext cx="6302704" cy="6477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 err="1"/>
            </a:p>
          </p:txBody>
        </p:sp>
      </p:grpSp>
      <p:cxnSp>
        <p:nvCxnSpPr>
          <p:cNvPr id="44" name="Elbow Connector 43"/>
          <p:cNvCxnSpPr/>
          <p:nvPr/>
        </p:nvCxnSpPr>
        <p:spPr>
          <a:xfrm flipV="1">
            <a:off x="1826804" y="4436619"/>
            <a:ext cx="1028700" cy="645624"/>
          </a:xfrm>
          <a:prstGeom prst="bentConnector3">
            <a:avLst>
              <a:gd name="adj1" fmla="val 50000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836652" y="4422477"/>
            <a:ext cx="0" cy="38044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flipV="1">
            <a:off x="3257587" y="4436616"/>
            <a:ext cx="597600" cy="376487"/>
          </a:xfrm>
          <a:prstGeom prst="bentConnector3">
            <a:avLst>
              <a:gd name="adj1" fmla="val 392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836678" y="4440287"/>
            <a:ext cx="0" cy="35935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/>
          <p:nvPr/>
        </p:nvCxnSpPr>
        <p:spPr>
          <a:xfrm flipV="1">
            <a:off x="4253686" y="4439019"/>
            <a:ext cx="597600" cy="376487"/>
          </a:xfrm>
          <a:prstGeom prst="bentConnector3">
            <a:avLst>
              <a:gd name="adj1" fmla="val 392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832777" y="4442690"/>
            <a:ext cx="0" cy="35935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/>
          <p:nvPr/>
        </p:nvCxnSpPr>
        <p:spPr>
          <a:xfrm flipV="1">
            <a:off x="5243500" y="4447087"/>
            <a:ext cx="597600" cy="376487"/>
          </a:xfrm>
          <a:prstGeom prst="bentConnector3">
            <a:avLst>
              <a:gd name="adj1" fmla="val 392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822591" y="4450758"/>
            <a:ext cx="0" cy="35935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/>
          <p:nvPr/>
        </p:nvCxnSpPr>
        <p:spPr>
          <a:xfrm flipV="1">
            <a:off x="6242978" y="4443305"/>
            <a:ext cx="597600" cy="376487"/>
          </a:xfrm>
          <a:prstGeom prst="bentConnector3">
            <a:avLst>
              <a:gd name="adj1" fmla="val 392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822069" y="4446976"/>
            <a:ext cx="0" cy="35935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/>
          <p:nvPr/>
        </p:nvCxnSpPr>
        <p:spPr>
          <a:xfrm flipV="1">
            <a:off x="7237270" y="4442690"/>
            <a:ext cx="597600" cy="376487"/>
          </a:xfrm>
          <a:prstGeom prst="bentConnector3">
            <a:avLst>
              <a:gd name="adj1" fmla="val 392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816361" y="4446361"/>
            <a:ext cx="0" cy="35935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flipV="1">
            <a:off x="8231797" y="4422477"/>
            <a:ext cx="1020487" cy="407759"/>
          </a:xfrm>
          <a:prstGeom prst="bentConnector3">
            <a:avLst>
              <a:gd name="adj1" fmla="val -697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/>
          <p:cNvCxnSpPr/>
          <p:nvPr/>
        </p:nvCxnSpPr>
        <p:spPr>
          <a:xfrm flipV="1">
            <a:off x="1802740" y="2108200"/>
            <a:ext cx="5146379" cy="547770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/>
          <p:nvPr/>
        </p:nvCxnSpPr>
        <p:spPr>
          <a:xfrm flipV="1">
            <a:off x="1798362" y="2108200"/>
            <a:ext cx="3177991" cy="402222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/>
          <p:nvPr/>
        </p:nvCxnSpPr>
        <p:spPr>
          <a:xfrm flipV="1">
            <a:off x="1798362" y="2108200"/>
            <a:ext cx="1205225" cy="254835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 flipV="1">
            <a:off x="1797804" y="2108200"/>
            <a:ext cx="2192166" cy="327026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/>
          <p:cNvCxnSpPr/>
          <p:nvPr/>
        </p:nvCxnSpPr>
        <p:spPr>
          <a:xfrm flipV="1">
            <a:off x="1798362" y="2108200"/>
            <a:ext cx="4164374" cy="473494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790708" y="2803354"/>
            <a:ext cx="7461576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138"/>
          <p:cNvCxnSpPr/>
          <p:nvPr/>
        </p:nvCxnSpPr>
        <p:spPr>
          <a:xfrm flipV="1">
            <a:off x="7809003" y="2106030"/>
            <a:ext cx="1443281" cy="187494"/>
          </a:xfrm>
          <a:prstGeom prst="bentConnector3">
            <a:avLst>
              <a:gd name="adj1" fmla="val 10001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56">
            <a:off x="2449102" y="1560785"/>
            <a:ext cx="789033" cy="6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56">
            <a:off x="3424474" y="1560783"/>
            <a:ext cx="789033" cy="6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56">
            <a:off x="4413047" y="1560783"/>
            <a:ext cx="789033" cy="6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56">
            <a:off x="5391746" y="1560785"/>
            <a:ext cx="789033" cy="6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56">
            <a:off x="6382927" y="1560784"/>
            <a:ext cx="789033" cy="6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56">
            <a:off x="7350234" y="1560783"/>
            <a:ext cx="789033" cy="6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Rectangle 155"/>
          <p:cNvSpPr/>
          <p:nvPr/>
        </p:nvSpPr>
        <p:spPr>
          <a:xfrm>
            <a:off x="646372" y="4555360"/>
            <a:ext cx="1168400" cy="10778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bg1">
                    <a:lumMod val="65000"/>
                  </a:schemeClr>
                </a:solidFill>
              </a:rPr>
              <a:t>Quadro</a:t>
            </a:r>
          </a:p>
        </p:txBody>
      </p:sp>
    </p:spTree>
    <p:extLst>
      <p:ext uri="{BB962C8B-B14F-4D97-AF65-F5344CB8AC3E}">
        <p14:creationId xmlns:p14="http://schemas.microsoft.com/office/powerpoint/2010/main" val="20726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7826147" y="4490309"/>
            <a:ext cx="606194" cy="541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719887" y="3032610"/>
            <a:ext cx="804672" cy="130210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724567" y="3287075"/>
            <a:ext cx="799992" cy="104671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7718957" y="3008838"/>
            <a:ext cx="804672" cy="286512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Connector 16"/>
          <p:cNvCxnSpPr>
            <a:stCxn id="16" idx="0"/>
          </p:cNvCxnSpPr>
          <p:nvPr/>
        </p:nvCxnSpPr>
        <p:spPr>
          <a:xfrm flipV="1">
            <a:off x="8121293" y="1971299"/>
            <a:ext cx="0" cy="103753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764336" y="3307220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69162" y="3115803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100%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755806" y="4337420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60632" y="4146003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0%</a:t>
            </a:r>
          </a:p>
        </p:txBody>
      </p:sp>
      <p:sp>
        <p:nvSpPr>
          <p:cNvPr id="27" name="Content Placeholder 1"/>
          <p:cNvSpPr>
            <a:spLocks noGrp="1"/>
          </p:cNvSpPr>
          <p:nvPr>
            <p:ph idx="1"/>
          </p:nvPr>
        </p:nvSpPr>
        <p:spPr>
          <a:xfrm>
            <a:off x="414337" y="1632577"/>
            <a:ext cx="5450489" cy="172944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 err="1"/>
              <a:t>Ajuste</a:t>
            </a:r>
            <a:r>
              <a:rPr lang="en-GB" dirty="0"/>
              <a:t> </a:t>
            </a:r>
            <a:r>
              <a:rPr lang="en-GB" dirty="0" err="1"/>
              <a:t>Eletrônico</a:t>
            </a:r>
            <a:r>
              <a:rPr lang="en-GB" dirty="0"/>
              <a:t> (</a:t>
            </a:r>
            <a:r>
              <a:rPr lang="en-GB" dirty="0" err="1"/>
              <a:t>Vazão</a:t>
            </a:r>
            <a:r>
              <a:rPr lang="en-GB" dirty="0"/>
              <a:t> </a:t>
            </a:r>
            <a:r>
              <a:rPr lang="en-GB" dirty="0" err="1"/>
              <a:t>desejada</a:t>
            </a:r>
            <a:r>
              <a:rPr lang="en-GB" dirty="0"/>
              <a:t>): 100%</a:t>
            </a:r>
            <a:endParaRPr lang="sl-SI" dirty="0"/>
          </a:p>
          <a:p>
            <a:pPr>
              <a:spcBef>
                <a:spcPts val="1200"/>
              </a:spcBef>
            </a:pPr>
            <a:r>
              <a:rPr lang="en-GB" dirty="0"/>
              <a:t>A </a:t>
            </a:r>
            <a:r>
              <a:rPr lang="en-GB" dirty="0" err="1"/>
              <a:t>Vazão</a:t>
            </a:r>
            <a:r>
              <a:rPr lang="en-GB" dirty="0"/>
              <a:t> da AB-QM </a:t>
            </a:r>
            <a:r>
              <a:rPr lang="en-GB" dirty="0" err="1"/>
              <a:t>terá</a:t>
            </a:r>
            <a:r>
              <a:rPr lang="en-GB" dirty="0"/>
              <a:t> um range de 0-100% da </a:t>
            </a:r>
            <a:r>
              <a:rPr lang="en-GB" dirty="0" err="1"/>
              <a:t>vazão</a:t>
            </a:r>
            <a:r>
              <a:rPr lang="en-GB" dirty="0"/>
              <a:t> nominal</a:t>
            </a:r>
          </a:p>
        </p:txBody>
      </p:sp>
      <p:sp>
        <p:nvSpPr>
          <p:cNvPr id="29" name="Chord 28"/>
          <p:cNvSpPr/>
          <p:nvPr/>
        </p:nvSpPr>
        <p:spPr>
          <a:xfrm rot="17556862">
            <a:off x="7853775" y="4441601"/>
            <a:ext cx="557478" cy="606453"/>
          </a:xfrm>
          <a:prstGeom prst="chor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864826" y="3038858"/>
            <a:ext cx="1160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</a:rPr>
              <a:t>VAZÃO DE PROJETO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3" y="5086009"/>
            <a:ext cx="7980284" cy="12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dirty="0" err="1">
                <a:solidFill>
                  <a:schemeClr val="bg1"/>
                </a:solidFill>
              </a:rPr>
              <a:t>Configuração</a:t>
            </a:r>
            <a:r>
              <a:rPr lang="en-GB" b="0" dirty="0">
                <a:solidFill>
                  <a:schemeClr val="bg1"/>
                </a:solidFill>
              </a:rPr>
              <a:t> </a:t>
            </a:r>
            <a:r>
              <a:rPr lang="en-GB" b="0" dirty="0" err="1">
                <a:solidFill>
                  <a:schemeClr val="bg1"/>
                </a:solidFill>
              </a:rPr>
              <a:t>NovoCon</a:t>
            </a:r>
            <a:r>
              <a:rPr lang="en-GB" b="0" dirty="0">
                <a:solidFill>
                  <a:schemeClr val="bg1"/>
                </a:solidFill>
              </a:rPr>
              <a:t>™ 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 err="1">
                <a:solidFill>
                  <a:schemeClr val="bg1"/>
                </a:solidFill>
              </a:rPr>
              <a:t>Balanceamento</a:t>
            </a:r>
            <a:r>
              <a:rPr lang="en-GB" sz="2000" b="0" dirty="0">
                <a:solidFill>
                  <a:schemeClr val="bg1"/>
                </a:solidFill>
              </a:rPr>
              <a:t> </a:t>
            </a:r>
            <a:r>
              <a:rPr lang="en-GB" sz="2000" b="0" dirty="0" err="1">
                <a:solidFill>
                  <a:schemeClr val="bg1"/>
                </a:solidFill>
              </a:rPr>
              <a:t>Remoto</a:t>
            </a:r>
            <a:endParaRPr lang="en-GB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93 L 0.00052 0.152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6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1203E-6 L 0.0007 0.152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6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 rev="1"/>
      <p:bldP spid="15" grpId="1" animBg="1"/>
      <p:bldP spid="16" grpId="0" animBg="1"/>
      <p:bldP spid="29" grpId="0" animBg="1"/>
      <p:bldP spid="2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81364" y="2943450"/>
            <a:ext cx="804672" cy="130210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7682889" y="3684979"/>
            <a:ext cx="803147" cy="55964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7680434" y="3385308"/>
            <a:ext cx="804672" cy="286512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Straight Connector 28"/>
          <p:cNvCxnSpPr>
            <a:stCxn id="28" idx="0"/>
          </p:cNvCxnSpPr>
          <p:nvPr/>
        </p:nvCxnSpPr>
        <p:spPr>
          <a:xfrm flipV="1">
            <a:off x="8082770" y="2347769"/>
            <a:ext cx="0" cy="103753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725813" y="3218060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30639" y="3026643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100%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717283" y="4248260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22109" y="4056843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0%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708789" y="3684979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913615" y="3493562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50%</a:t>
            </a:r>
          </a:p>
        </p:txBody>
      </p:sp>
      <p:sp>
        <p:nvSpPr>
          <p:cNvPr id="44" name="Oval 43"/>
          <p:cNvSpPr/>
          <p:nvPr/>
        </p:nvSpPr>
        <p:spPr>
          <a:xfrm>
            <a:off x="7776403" y="4399235"/>
            <a:ext cx="606194" cy="541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Chord 44"/>
          <p:cNvSpPr/>
          <p:nvPr/>
        </p:nvSpPr>
        <p:spPr>
          <a:xfrm rot="17419223">
            <a:off x="7841708" y="4392282"/>
            <a:ext cx="440345" cy="621364"/>
          </a:xfrm>
          <a:prstGeom prst="chord">
            <a:avLst>
              <a:gd name="adj1" fmla="val 4471319"/>
              <a:gd name="adj2" fmla="val 14827296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5748500" y="3425585"/>
            <a:ext cx="1160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</a:rPr>
              <a:t>VAZÃO DE PROJETO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3" y="5086009"/>
            <a:ext cx="7980284" cy="12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dirty="0" err="1">
                <a:solidFill>
                  <a:schemeClr val="bg1"/>
                </a:solidFill>
              </a:rPr>
              <a:t>Configuração</a:t>
            </a:r>
            <a:r>
              <a:rPr lang="en-GB" b="0" dirty="0">
                <a:solidFill>
                  <a:schemeClr val="bg1"/>
                </a:solidFill>
              </a:rPr>
              <a:t> </a:t>
            </a:r>
            <a:r>
              <a:rPr lang="en-GB" b="0" dirty="0" err="1">
                <a:solidFill>
                  <a:schemeClr val="bg1"/>
                </a:solidFill>
              </a:rPr>
              <a:t>NovoCon</a:t>
            </a:r>
            <a:r>
              <a:rPr lang="en-GB" b="0" dirty="0">
                <a:solidFill>
                  <a:schemeClr val="bg1"/>
                </a:solidFill>
              </a:rPr>
              <a:t>™ 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 err="1">
                <a:solidFill>
                  <a:schemeClr val="bg1"/>
                </a:solidFill>
              </a:rPr>
              <a:t>Balanceamento</a:t>
            </a:r>
            <a:r>
              <a:rPr lang="en-GB" sz="2000" b="0" dirty="0">
                <a:solidFill>
                  <a:schemeClr val="bg1"/>
                </a:solidFill>
              </a:rPr>
              <a:t> </a:t>
            </a:r>
            <a:r>
              <a:rPr lang="en-GB" sz="2000" b="0" dirty="0" err="1">
                <a:solidFill>
                  <a:schemeClr val="bg1"/>
                </a:solidFill>
              </a:rPr>
              <a:t>Remoto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14337" y="1632577"/>
            <a:ext cx="5450489" cy="172944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 err="1"/>
              <a:t>Ajuste</a:t>
            </a:r>
            <a:r>
              <a:rPr lang="en-GB" dirty="0"/>
              <a:t> </a:t>
            </a:r>
            <a:r>
              <a:rPr lang="en-GB" dirty="0" err="1"/>
              <a:t>Eletrônico</a:t>
            </a:r>
            <a:r>
              <a:rPr lang="en-GB" dirty="0"/>
              <a:t> (</a:t>
            </a:r>
            <a:r>
              <a:rPr lang="en-GB" dirty="0" err="1"/>
              <a:t>Vazão</a:t>
            </a:r>
            <a:r>
              <a:rPr lang="en-GB" dirty="0"/>
              <a:t> </a:t>
            </a:r>
            <a:r>
              <a:rPr lang="en-GB" dirty="0" err="1"/>
              <a:t>desejada</a:t>
            </a:r>
            <a:r>
              <a:rPr lang="en-GB" dirty="0"/>
              <a:t>): 50%</a:t>
            </a:r>
            <a:endParaRPr lang="sl-SI" dirty="0"/>
          </a:p>
          <a:p>
            <a:pPr>
              <a:spcBef>
                <a:spcPts val="1200"/>
              </a:spcBef>
            </a:pPr>
            <a:r>
              <a:rPr lang="en-GB" dirty="0"/>
              <a:t>A </a:t>
            </a:r>
            <a:r>
              <a:rPr lang="en-GB" dirty="0" err="1"/>
              <a:t>Vazão</a:t>
            </a:r>
            <a:r>
              <a:rPr lang="en-GB" dirty="0"/>
              <a:t> da AB-QM </a:t>
            </a:r>
            <a:r>
              <a:rPr lang="en-GB" dirty="0" err="1"/>
              <a:t>terá</a:t>
            </a:r>
            <a:r>
              <a:rPr lang="en-GB" dirty="0"/>
              <a:t> um range de 0-50% da </a:t>
            </a:r>
            <a:r>
              <a:rPr lang="en-GB" dirty="0" err="1"/>
              <a:t>vazão</a:t>
            </a:r>
            <a:r>
              <a:rPr lang="en-GB" dirty="0"/>
              <a:t> nominal</a:t>
            </a:r>
          </a:p>
        </p:txBody>
      </p:sp>
    </p:spTree>
    <p:extLst>
      <p:ext uri="{BB962C8B-B14F-4D97-AF65-F5344CB8AC3E}">
        <p14:creationId xmlns:p14="http://schemas.microsoft.com/office/powerpoint/2010/main" val="129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92 L -0.00018 0.082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41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162 L -0.00017 0.0835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40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utoUpdateAnimBg="0" rev="1"/>
      <p:bldP spid="27" grpId="1" animBg="1"/>
      <p:bldP spid="28" grpId="0" animBg="1"/>
      <p:bldP spid="35" grpId="0"/>
      <p:bldP spid="45" grpId="0" animBg="1"/>
      <p:bldP spid="4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780459" y="2324725"/>
            <a:ext cx="1099925" cy="173819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7781985" y="2328084"/>
            <a:ext cx="1098399" cy="87843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329957" y="2177833"/>
            <a:ext cx="0" cy="10286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816379" y="2883594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21205" y="2692177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100%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816379" y="4065623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021205" y="3874206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0%</a:t>
            </a:r>
          </a:p>
        </p:txBody>
      </p:sp>
      <p:sp>
        <p:nvSpPr>
          <p:cNvPr id="41" name="Content Placeholder 1"/>
          <p:cNvSpPr>
            <a:spLocks noGrp="1"/>
          </p:cNvSpPr>
          <p:nvPr>
            <p:ph idx="1"/>
          </p:nvPr>
        </p:nvSpPr>
        <p:spPr>
          <a:xfrm>
            <a:off x="420687" y="1479107"/>
            <a:ext cx="8313737" cy="122713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Utilizando</a:t>
            </a:r>
            <a:r>
              <a:rPr lang="en-US" dirty="0"/>
              <a:t> o </a:t>
            </a:r>
            <a:r>
              <a:rPr lang="en-US" dirty="0" err="1"/>
              <a:t>comando</a:t>
            </a:r>
            <a:r>
              <a:rPr lang="en-US" dirty="0"/>
              <a:t> ‘Flush’, a AB-QM </a:t>
            </a:r>
            <a:r>
              <a:rPr lang="en-US" dirty="0" err="1"/>
              <a:t>irá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no </a:t>
            </a:r>
            <a:r>
              <a:rPr lang="en-US" dirty="0" err="1"/>
              <a:t>máximo</a:t>
            </a:r>
            <a:r>
              <a:rPr lang="en-US" dirty="0"/>
              <a:t> </a:t>
            </a:r>
            <a:r>
              <a:rPr lang="en-US" dirty="0" err="1"/>
              <a:t>ajuste</a:t>
            </a:r>
            <a:r>
              <a:rPr lang="en-US" dirty="0"/>
              <a:t> </a:t>
            </a:r>
            <a:r>
              <a:rPr lang="en-US" dirty="0" err="1"/>
              <a:t>mecânico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período</a:t>
            </a:r>
            <a:r>
              <a:rPr lang="en-US" dirty="0"/>
              <a:t> de 1 hora, se </a:t>
            </a:r>
            <a:r>
              <a:rPr lang="en-US" dirty="0" err="1"/>
              <a:t>não</a:t>
            </a:r>
            <a:r>
              <a:rPr lang="en-US" dirty="0"/>
              <a:t> for </a:t>
            </a:r>
            <a:r>
              <a:rPr lang="en-US" dirty="0" err="1"/>
              <a:t>destivada</a:t>
            </a:r>
            <a:r>
              <a:rPr lang="en-US" dirty="0"/>
              <a:t> pela </a:t>
            </a:r>
            <a:r>
              <a:rPr lang="en-US" dirty="0" err="1"/>
              <a:t>usuário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8027899" y="4216598"/>
            <a:ext cx="606194" cy="541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Chord 44"/>
          <p:cNvSpPr/>
          <p:nvPr/>
        </p:nvSpPr>
        <p:spPr>
          <a:xfrm rot="17419223">
            <a:off x="8082133" y="4206577"/>
            <a:ext cx="440345" cy="621364"/>
          </a:xfrm>
          <a:prstGeom prst="chord">
            <a:avLst>
              <a:gd name="adj1" fmla="val 4471319"/>
              <a:gd name="adj2" fmla="val 14827296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7786917" y="3206521"/>
            <a:ext cx="1098399" cy="85910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Chord 45"/>
          <p:cNvSpPr/>
          <p:nvPr/>
        </p:nvSpPr>
        <p:spPr>
          <a:xfrm rot="6663369">
            <a:off x="7995057" y="4243476"/>
            <a:ext cx="685551" cy="644160"/>
          </a:xfrm>
          <a:prstGeom prst="chord">
            <a:avLst>
              <a:gd name="adj1" fmla="val 4471319"/>
              <a:gd name="adj2" fmla="val 14716614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5617166" y="4561378"/>
            <a:ext cx="138223" cy="123111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84085" y="4419901"/>
            <a:ext cx="157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Ativado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626026" y="4851593"/>
            <a:ext cx="138223" cy="123111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5784085" y="4728483"/>
            <a:ext cx="157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Desativado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79530" y="3193821"/>
            <a:ext cx="1100854" cy="295362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6" y="2273802"/>
            <a:ext cx="4730666" cy="232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061523" y="3441292"/>
            <a:ext cx="399811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30555" y="3495086"/>
            <a:ext cx="4129087" cy="118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30555" y="3246027"/>
            <a:ext cx="0" cy="249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061523" y="3246027"/>
            <a:ext cx="0" cy="19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206780" y="3441292"/>
            <a:ext cx="0" cy="24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337748" y="3495087"/>
            <a:ext cx="0" cy="1914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416455" y="3439602"/>
            <a:ext cx="0" cy="24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547423" y="3493397"/>
            <a:ext cx="0" cy="1914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721380" y="3439602"/>
            <a:ext cx="0" cy="24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852348" y="3493397"/>
            <a:ext cx="0" cy="1914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731030" y="3442471"/>
            <a:ext cx="0" cy="24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861998" y="3496266"/>
            <a:ext cx="0" cy="1914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916393" y="3244337"/>
            <a:ext cx="0" cy="249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047361" y="3244337"/>
            <a:ext cx="0" cy="19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061775" y="3247204"/>
            <a:ext cx="0" cy="249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192743" y="3247204"/>
            <a:ext cx="0" cy="19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423850" y="3248177"/>
            <a:ext cx="0" cy="249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554818" y="3248177"/>
            <a:ext cx="0" cy="195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059642" y="340971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Oval 61"/>
          <p:cNvSpPr/>
          <p:nvPr/>
        </p:nvSpPr>
        <p:spPr>
          <a:xfrm>
            <a:off x="5059642" y="34743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TextBox 60"/>
          <p:cNvSpPr txBox="1"/>
          <p:nvPr/>
        </p:nvSpPr>
        <p:spPr>
          <a:xfrm>
            <a:off x="5446270" y="4299366"/>
            <a:ext cx="932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u="sng" dirty="0">
                <a:solidFill>
                  <a:srgbClr val="002060"/>
                </a:solidFill>
              </a:rPr>
              <a:t>Clique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13629" y="2777678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844465" y="2753902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31596" y="2764587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557640" y="3761335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50968" y="2777678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20269" y="3744783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29218" y="3754677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13417" y="3777312"/>
            <a:ext cx="5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Full Open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620604" y="2180348"/>
            <a:ext cx="119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>
                <a:solidFill>
                  <a:srgbClr val="002060"/>
                </a:solidFill>
              </a:rPr>
              <a:t>FLUXO MÁXIMO</a:t>
            </a: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09619" y="2724664"/>
            <a:ext cx="119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>
                <a:solidFill>
                  <a:srgbClr val="002060"/>
                </a:solidFill>
              </a:rPr>
              <a:t>OPERAÇÃO NORMAL</a:t>
            </a:r>
            <a:endParaRPr lang="en-GB" sz="1000" b="1" dirty="0">
              <a:solidFill>
                <a:srgbClr val="00206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6805394" y="2344194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3" y="5086009"/>
            <a:ext cx="7980284" cy="12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NovoCon</a:t>
            </a:r>
            <a:r>
              <a:rPr lang="en-GB" dirty="0">
                <a:solidFill>
                  <a:schemeClr val="bg1"/>
                </a:solidFill>
              </a:rPr>
              <a:t>™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 err="1">
                <a:solidFill>
                  <a:schemeClr val="bg1"/>
                </a:solidFill>
              </a:rPr>
              <a:t>Caracteristicas</a:t>
            </a:r>
            <a:r>
              <a:rPr lang="en-GB" sz="2000" b="0" dirty="0">
                <a:solidFill>
                  <a:schemeClr val="bg1"/>
                </a:solidFill>
              </a:rPr>
              <a:t> </a:t>
            </a:r>
            <a:r>
              <a:rPr lang="en-GB" sz="2000" b="0" dirty="0" err="1">
                <a:solidFill>
                  <a:schemeClr val="bg1"/>
                </a:solidFill>
              </a:rPr>
              <a:t>especiais</a:t>
            </a:r>
            <a:r>
              <a:rPr lang="en-GB" sz="2000" b="0" dirty="0">
                <a:solidFill>
                  <a:schemeClr val="bg1"/>
                </a:solidFill>
              </a:rPr>
              <a:t> - Flush </a:t>
            </a:r>
            <a:r>
              <a:rPr lang="en-GB" sz="2000" b="0" dirty="0" err="1">
                <a:solidFill>
                  <a:schemeClr val="bg1"/>
                </a:solidFill>
              </a:rPr>
              <a:t>Remoto</a:t>
            </a:r>
            <a:r>
              <a:rPr lang="en-GB" sz="20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26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4861 L -0.00087 -0.1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4769 L -0.0007 -0.16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9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16705 L -0.00139 -0.03979 " pathEditMode="relative" rAng="0" ptsTypes="AA">
                                      <p:cBhvr>
                                        <p:cTn id="16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36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16821 L 2.77778E-6 -0.04118 " pathEditMode="relative" rAng="0" ptsTypes="AA">
                                      <p:cBhvr>
                                        <p:cTn id="16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34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46" grpId="0" animBg="1"/>
      <p:bldP spid="46" grpId="1" animBg="1"/>
      <p:bldP spid="7" grpId="0" animBg="1"/>
      <p:bldP spid="47" grpId="0" animBg="1"/>
      <p:bldP spid="28" grpId="0" animBg="1"/>
      <p:bldP spid="28" grpId="1" animBg="1"/>
      <p:bldP spid="25" grpId="0" animBg="1"/>
      <p:bldP spid="62" grpId="0" animBg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58" y="1888495"/>
            <a:ext cx="2384319" cy="333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934642" y="3093158"/>
            <a:ext cx="1098399" cy="174158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7939452" y="3094856"/>
            <a:ext cx="1098399" cy="1740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7930936" y="3094856"/>
            <a:ext cx="1099925" cy="173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7937748" y="3105220"/>
            <a:ext cx="1098399" cy="87843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480434" y="2947964"/>
            <a:ext cx="0" cy="10286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975386" y="3647226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80212" y="3455809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100%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966856" y="4835754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171682" y="4644337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0%</a:t>
            </a:r>
          </a:p>
        </p:txBody>
      </p:sp>
      <p:sp>
        <p:nvSpPr>
          <p:cNvPr id="41" name="Content Placeholder 1"/>
          <p:cNvSpPr>
            <a:spLocks noGrp="1"/>
          </p:cNvSpPr>
          <p:nvPr>
            <p:ph idx="1"/>
          </p:nvPr>
        </p:nvSpPr>
        <p:spPr>
          <a:xfrm>
            <a:off x="420686" y="1327372"/>
            <a:ext cx="7959743" cy="626964"/>
          </a:xfrm>
        </p:spPr>
        <p:txBody>
          <a:bodyPr/>
          <a:lstStyle/>
          <a:p>
            <a:r>
              <a:rPr lang="en-GB" dirty="0"/>
              <a:t>A AB-QM </a:t>
            </a:r>
            <a:r>
              <a:rPr lang="en-GB" dirty="0" err="1"/>
              <a:t>irá</a:t>
            </a:r>
            <a:r>
              <a:rPr lang="en-GB" dirty="0"/>
              <a:t> </a:t>
            </a:r>
            <a:r>
              <a:rPr lang="en-GB" dirty="0" err="1"/>
              <a:t>abrir</a:t>
            </a:r>
            <a:r>
              <a:rPr lang="en-GB" dirty="0"/>
              <a:t> e </a:t>
            </a:r>
            <a:r>
              <a:rPr lang="en-GB" dirty="0" err="1"/>
              <a:t>fechar</a:t>
            </a:r>
            <a:r>
              <a:rPr lang="en-GB" dirty="0"/>
              <a:t> 5 </a:t>
            </a:r>
            <a:r>
              <a:rPr lang="pt-BR" dirty="0"/>
              <a:t>vezes na velocidade de</a:t>
            </a:r>
            <a:r>
              <a:rPr lang="en-GB" dirty="0"/>
              <a:t> 3 s/mm </a:t>
            </a:r>
            <a:r>
              <a:rPr lang="en-GB" dirty="0" err="1"/>
              <a:t>até</a:t>
            </a:r>
            <a:r>
              <a:rPr lang="en-GB" dirty="0"/>
              <a:t> o </a:t>
            </a:r>
            <a:r>
              <a:rPr lang="en-GB" dirty="0" err="1"/>
              <a:t>máximo</a:t>
            </a:r>
            <a:r>
              <a:rPr lang="en-GB" dirty="0"/>
              <a:t> </a:t>
            </a:r>
            <a:r>
              <a:rPr lang="en-GB" dirty="0" err="1"/>
              <a:t>ajuste</a:t>
            </a:r>
            <a:r>
              <a:rPr lang="en-GB" dirty="0"/>
              <a:t> </a:t>
            </a:r>
            <a:r>
              <a:rPr lang="en-GB" dirty="0" err="1"/>
              <a:t>mecânico</a:t>
            </a:r>
            <a:endParaRPr lang="en-GB" dirty="0"/>
          </a:p>
          <a:p>
            <a:endParaRPr lang="en-GB" dirty="0"/>
          </a:p>
        </p:txBody>
      </p:sp>
      <p:sp>
        <p:nvSpPr>
          <p:cNvPr id="44" name="Oval 43"/>
          <p:cNvSpPr/>
          <p:nvPr/>
        </p:nvSpPr>
        <p:spPr>
          <a:xfrm>
            <a:off x="8178376" y="4986729"/>
            <a:ext cx="606194" cy="541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Chord 44"/>
          <p:cNvSpPr/>
          <p:nvPr/>
        </p:nvSpPr>
        <p:spPr>
          <a:xfrm rot="17419223">
            <a:off x="8232610" y="4976708"/>
            <a:ext cx="440345" cy="621364"/>
          </a:xfrm>
          <a:prstGeom prst="chord">
            <a:avLst>
              <a:gd name="adj1" fmla="val 4471319"/>
              <a:gd name="adj2" fmla="val 14827296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7937394" y="3976652"/>
            <a:ext cx="1098399" cy="85910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Chord 45"/>
          <p:cNvSpPr/>
          <p:nvPr/>
        </p:nvSpPr>
        <p:spPr>
          <a:xfrm rot="6663369">
            <a:off x="8129057" y="5012387"/>
            <a:ext cx="685551" cy="644160"/>
          </a:xfrm>
          <a:prstGeom prst="chord">
            <a:avLst>
              <a:gd name="adj1" fmla="val 4471319"/>
              <a:gd name="adj2" fmla="val 14716614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6685562" y="2611820"/>
            <a:ext cx="138223" cy="123111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898213" y="2488710"/>
            <a:ext cx="157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Ativado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196983" y="4986729"/>
            <a:ext cx="606194" cy="541363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7935293" y="3669765"/>
            <a:ext cx="1100854" cy="295362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 48"/>
          <p:cNvSpPr/>
          <p:nvPr/>
        </p:nvSpPr>
        <p:spPr bwMode="auto">
          <a:xfrm rot="5400000">
            <a:off x="4067836" y="1336302"/>
            <a:ext cx="118679" cy="1676556"/>
          </a:xfrm>
          <a:prstGeom prst="rect">
            <a:avLst/>
          </a:prstGeom>
          <a:solidFill>
            <a:srgbClr val="C00000">
              <a:alpha val="25000"/>
            </a:srgbClr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endParaRPr lang="en-GB" sz="1600" dirty="0">
              <a:latin typeface="Verdana" pitchFamily="34" charset="0"/>
              <a:cs typeface="Arial" charset="0"/>
            </a:endParaRP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13594" y="1946201"/>
            <a:ext cx="308873" cy="30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169993" y="2091044"/>
            <a:ext cx="138112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 bwMode="auto">
          <a:xfrm rot="5400000">
            <a:off x="4072613" y="1721695"/>
            <a:ext cx="118679" cy="1667000"/>
          </a:xfrm>
          <a:prstGeom prst="rect">
            <a:avLst/>
          </a:prstGeom>
          <a:solidFill>
            <a:srgbClr val="C00000">
              <a:alpha val="25000"/>
            </a:srgbClr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endParaRPr lang="en-GB" sz="1600" dirty="0">
              <a:latin typeface="Verdana" pitchFamily="34" charset="0"/>
              <a:cs typeface="Arial" charset="0"/>
            </a:endParaRPr>
          </a:p>
        </p:txBody>
      </p:sp>
      <p:sp>
        <p:nvSpPr>
          <p:cNvPr id="52" name="Pie 51"/>
          <p:cNvSpPr/>
          <p:nvPr/>
        </p:nvSpPr>
        <p:spPr bwMode="auto">
          <a:xfrm rot="16200000">
            <a:off x="3170559" y="2368311"/>
            <a:ext cx="259481" cy="240798"/>
          </a:xfrm>
          <a:prstGeom prst="pie">
            <a:avLst>
              <a:gd name="adj1" fmla="val 10874849"/>
              <a:gd name="adj2" fmla="val 16135458"/>
            </a:avLst>
          </a:prstGeom>
          <a:solidFill>
            <a:srgbClr val="C00000">
              <a:alpha val="25000"/>
            </a:srgbClr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endParaRPr lang="en-GB" sz="1600" dirty="0">
              <a:latin typeface="Verdana" pitchFamily="34" charset="0"/>
              <a:cs typeface="Arial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179900" y="2374614"/>
            <a:ext cx="119361" cy="118860"/>
          </a:xfrm>
          <a:prstGeom prst="rect">
            <a:avLst/>
          </a:prstGeom>
          <a:solidFill>
            <a:srgbClr val="C00000">
              <a:alpha val="25000"/>
            </a:srgbClr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endParaRPr lang="en-GB" sz="1600" dirty="0">
              <a:latin typeface="Verdana" pitchFamily="34" charset="0"/>
              <a:cs typeface="Arial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69993" y="2303177"/>
            <a:ext cx="138112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4681333" y="2509476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/>
          <p:cNvSpPr/>
          <p:nvPr/>
        </p:nvSpPr>
        <p:spPr>
          <a:xfrm>
            <a:off x="4811827" y="2555195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/>
          <p:cNvSpPr/>
          <p:nvPr/>
        </p:nvSpPr>
        <p:spPr>
          <a:xfrm>
            <a:off x="4569415" y="255615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6500874" y="2348395"/>
            <a:ext cx="932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u="sng" dirty="0">
                <a:solidFill>
                  <a:srgbClr val="002060"/>
                </a:solidFill>
              </a:rPr>
              <a:t>Clique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79611" y="2947964"/>
            <a:ext cx="119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>
                <a:solidFill>
                  <a:srgbClr val="002060"/>
                </a:solidFill>
              </a:rPr>
              <a:t>FLUXO MÁXIMO</a:t>
            </a: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71081" y="3447171"/>
            <a:ext cx="119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>
                <a:solidFill>
                  <a:srgbClr val="002060"/>
                </a:solidFill>
              </a:rPr>
              <a:t>OPERAÇÃO NORMAL</a:t>
            </a:r>
            <a:endParaRPr lang="en-GB" sz="1000" b="1" dirty="0">
              <a:solidFill>
                <a:srgbClr val="00206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6985579" y="3117029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" y="5189215"/>
            <a:ext cx="7275408" cy="117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NovoCon</a:t>
            </a:r>
            <a:r>
              <a:rPr lang="en-GB" dirty="0">
                <a:solidFill>
                  <a:schemeClr val="bg1"/>
                </a:solidFill>
              </a:rPr>
              <a:t>™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 err="1">
                <a:solidFill>
                  <a:schemeClr val="bg1"/>
                </a:solidFill>
              </a:rPr>
              <a:t>Caracteristicas</a:t>
            </a:r>
            <a:r>
              <a:rPr lang="en-GB" sz="2000" b="0" dirty="0">
                <a:solidFill>
                  <a:schemeClr val="bg1"/>
                </a:solidFill>
              </a:rPr>
              <a:t> </a:t>
            </a:r>
            <a:r>
              <a:rPr lang="en-GB" sz="2000" b="0" dirty="0" err="1">
                <a:solidFill>
                  <a:schemeClr val="bg1"/>
                </a:solidFill>
              </a:rPr>
              <a:t>especiais</a:t>
            </a:r>
            <a:r>
              <a:rPr lang="en-GB" sz="2000" b="0" dirty="0">
                <a:solidFill>
                  <a:schemeClr val="bg1"/>
                </a:solidFill>
              </a:rPr>
              <a:t> – De-air</a:t>
            </a:r>
          </a:p>
        </p:txBody>
      </p:sp>
    </p:spTree>
    <p:extLst>
      <p:ext uri="{BB962C8B-B14F-4D97-AF65-F5344CB8AC3E}">
        <p14:creationId xmlns:p14="http://schemas.microsoft.com/office/powerpoint/2010/main" val="345620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2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887 L -0.00156 -0.167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4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764 L -0.00086 -0.1242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65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5000" accel="50000" decel="50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7 -0.12425 L 0.00035 0.1256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5000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-0.16728 L -0.00139 0.081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500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-3.7037E-7 C -0.00329 -3.7037E-7 -0.00677 0.00046 -0.01007 -0.00046 C -0.01059 -0.00069 -0.01059 -0.00162 -0.01111 -0.00185 C -0.01215 -0.00278 -0.01388 -0.0037 -0.0151 -0.00393 C -0.0184 -0.00532 -0.02187 -0.00278 -0.025 -0.00231 C -0.02691 -0.00139 -0.02916 -0.00069 -0.03125 -0.00023 C -0.03316 0.00069 -0.03559 -3.7037E-7 -0.03767 -0.00046 C -0.03906 -0.00116 -0.04062 -0.00208 -0.04218 -0.00255 C -0.04305 -0.00301 -0.04375 -0.00324 -0.04479 -0.00347 C -0.04687 -0.0044 -0.04982 -0.00417 -0.05225 -0.0044 C -0.0585 -0.00417 -0.05694 -0.00301 -0.06145 -0.00231 C -0.06267 -0.00185 -0.06336 -0.00093 -0.06458 -0.00069 C -0.06545 -3.7037E-7 -0.06632 0.00023 -0.06718 0.00046 C -0.07326 0.00023 -0.07083 0.00023 -0.07395 -0.00046 C -0.07482 -0.00185 -0.07586 -0.00278 -0.07656 -0.00417 C -0.07586 -0.00532 -0.07517 -0.00486 -0.07465 -0.00393 C -0.075 0.00069 -0.07517 0.00139 -0.07986 0.00185 C -0.08177 0.00162 -0.08281 0.00116 -0.08454 0.00116 C -0.08628 0.00046 -0.08871 -0.00023 -0.09062 -0.00046 C -0.09218 -0.00093 -0.09392 -0.00116 -0.09548 -0.00185 C -0.09843 -0.00347 -0.10295 -0.0037 -0.10625 -0.00393 C -0.1085 -0.00509 -0.11388 -0.00417 -0.11562 -0.00417 C -0.11944 -0.0037 -0.12343 -0.00301 -0.12725 -0.00231 C -0.12934 -0.00139 -0.13177 -0.00116 -0.13402 -0.00093 C -0.14114 -0.00116 -0.14704 -0.00139 -0.15382 -0.00255 C -0.15486 -0.00278 -0.15572 -0.00324 -0.15677 -0.00347 C -0.15781 -0.00393 -0.1592 -0.00417 -0.16041 -0.00417 " pathEditMode="relative" rAng="0" ptsTypes="ffffffffffffffffffffffffffA">
                                      <p:cBhvr>
                                        <p:cTn id="39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18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500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261 0.00069 C -0.004 0.00162 -0.00469 0.00254 -0.00573 0.00393 C -0.00625 0.00463 -0.00729 0.00555 -0.00729 0.00555 C -0.00799 0.00694 -0.00816 0.00741 -0.00938 0.00764 C -0.01042 0.00833 -0.01094 0.00879 -0.01216 0.00903 C -0.01667 0.00856 -0.01598 0.00648 -0.01823 0.00254 C -0.01858 0.00046 -0.01997 2.22222E-6 -0.02136 -0.00023 C -0.02674 2.22222E-6 -0.02622 2.22222E-6 -0.02969 0.00069 C -0.03056 0.00162 -0.03177 0.00254 -0.03282 0.00278 C -0.03368 0.00347 -0.03438 0.00393 -0.03542 0.00416 C -0.03646 0.00509 -0.03733 0.00602 -0.03854 0.00625 C -0.03959 0.00694 -0.04063 0.00741 -0.04167 0.00764 C -0.04514 0.00995 -0.04775 0.00741 -0.05104 0.00671 C -0.05209 0.00578 -0.05313 0.00416 -0.05417 0.00393 C -0.05504 0.00301 -0.05573 0.00278 -0.05677 0.00254 C -0.05799 0.00162 -0.05903 0.00092 -0.06042 0.00046 C -0.06146 -0.00023 -0.06285 -0.00023 -0.06407 -0.0007 C -0.06667 -0.00047 -0.06841 2.22222E-6 -0.07084 0.00069 C -0.0717 0.00139 -0.0724 0.00185 -0.07344 0.00208 C -0.07535 0.00393 -0.07865 0.00393 -0.08091 0.00416 C -0.08438 0.00578 -0.08907 0.00486 -0.09271 0.00463 C -0.09393 0.00416 -0.09497 0.00347 -0.09636 0.00324 C -0.09723 0.00231 -0.09792 0.00185 -0.09896 0.00139 C -0.10018 0.00023 -0.10174 2.22222E-6 -0.10313 -0.0007 C -0.10729 -0.00023 -0.10868 2.22222E-6 -0.11198 0.00254 C -0.11164 0.00509 -0.11216 0.00625 -0.11007 0.00555 C -0.10834 0.0037 -0.10903 0.0044 -0.10782 0.00347 C -0.10695 0.00185 -0.10799 0.00208 -0.10903 0.00185 C -0.11007 0.00139 -0.11059 0.00069 -0.11164 0.00046 C -0.11528 -0.00162 -0.13073 2.22222E-6 -0.13091 2.22222E-6 C -0.13229 0.00046 -0.13351 0.00092 -0.1349 0.00139 C -0.13698 0.00278 -0.13594 0.00231 -0.1375 0.00278 C -0.13837 0.00347 -0.13907 0.00393 -0.14011 0.00416 C -0.14167 0.00555 -0.14358 0.00578 -0.14532 0.00625 C -0.15104 0.00602 -0.14948 0.00625 -0.15261 0.00532 C -0.15348 0.0044 -0.15417 0.00416 -0.15521 0.00393 C -0.15608 0.00324 -0.15677 0.00278 -0.15782 0.00254 C -0.15868 0.00116 -0.15903 0.00069 -0.16042 0.00046 C -0.16077 -0.00023 -0.16146 -0.00116 -0.16146 -0.00209 " pathEditMode="relative" ptsTypes="ffffffffffffffffffffffffffffffffffffffA">
                                      <p:cBhvr>
                                        <p:cTn id="4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500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12 0.00047 C -0.00503 -0.00046 -0.00625 -0.00254 -0.00816 -0.00301 C -0.00902 -0.0037 -0.00972 -0.00416 -0.01076 -0.0044 C -0.01232 -0.00578 -0.01493 -0.0081 -0.01666 -0.00856 C -0.0177 -0.00926 -0.01857 -0.00972 -0.01979 -0.00995 C -0.02204 -0.00972 -0.02378 -0.00949 -0.02586 -0.00903 C -0.02864 -0.00717 -0.03107 -0.00532 -0.03368 -0.00301 C -0.03489 -0.00185 -0.03576 0.00023 -0.03732 0.0007 C -0.03888 0.00185 -0.04253 0.00185 -0.04253 0.00185 C -0.04843 0.00139 -0.04843 0.00023 -0.05347 -0.00208 C -0.0552 -0.0037 -0.05816 -0.00602 -0.06024 -0.00648 C -0.0618 -0.00717 -0.06354 -0.00741 -0.0651 -0.00787 C -0.071 -0.01111 -0.07482 -0.00116 -0.0802 -2.22222E-6 C -0.08229 0.00116 -0.08454 0.00139 -0.0868 0.00185 C -0.09132 0.00162 -0.09323 0.00116 -0.09687 0.00047 C -0.09948 -0.00069 -0.10191 -0.0037 -0.10451 -0.0044 C -0.10555 -0.00555 -0.10677 -0.00625 -0.10816 -0.00648 C -0.1092 -0.00717 -0.11059 -0.00764 -0.1118 -0.00787 C -0.11423 -0.00787 -0.11666 -0.00787 -0.11909 -0.00764 C -0.11996 -0.00764 -0.1217 -0.00694 -0.1217 -0.00694 C -0.12257 -0.00625 -0.12326 -0.00578 -0.1243 -0.00555 C -0.12552 -0.00486 -0.12569 -0.0037 -0.12708 -0.00347 C -0.12812 -0.00301 -0.12899 -0.00231 -0.13003 -0.00208 C -0.1309 -0.00116 -0.13159 -0.00092 -0.13263 -0.00069 C -0.13524 0.00185 -0.13923 0.00116 -0.14218 -0.00069 C -0.1434 -0.00139 -0.14461 -0.00254 -0.14566 -0.0037 C -0.14583 -0.00393 -0.14635 -0.0044 -0.14635 -0.0044 C -0.14722 -0.00717 -0.14635 -0.00949 -0.14635 -0.0125 " pathEditMode="relative" ptsTypes="fffffffffffffffffffffffffffA">
                                      <p:cBhvr>
                                        <p:cTn id="47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1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4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4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xit" presetSubtype="1" fill="hold" grpId="5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1" fill="hold" grpId="5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6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6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1" fill="hold" grpId="7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1" fill="hold" grpId="7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8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8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9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9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1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1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12425 L -0.00104 0.00208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31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16798 L -0.00087 -0.0453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13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1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40" grpId="9" animBg="1"/>
      <p:bldP spid="40" grpId="10" animBg="1"/>
      <p:bldP spid="40" grpId="11" animBg="1"/>
      <p:bldP spid="27" grpId="0" animBg="1"/>
      <p:bldP spid="27" grpId="1" animBg="1"/>
      <p:bldP spid="27" grpId="2" animBg="1"/>
      <p:bldP spid="27" grpId="3" animBg="1"/>
      <p:bldP spid="45" grpId="0" animBg="1"/>
      <p:bldP spid="45" grpId="1" animBg="1"/>
      <p:bldP spid="43" grpId="0" animBg="1"/>
      <p:bldP spid="43" grpId="1" animBg="1"/>
      <p:bldP spid="46" grpId="0" animBg="1"/>
      <p:bldP spid="46" grpId="1" animBg="1"/>
      <p:bldP spid="46" grpId="2" animBg="1"/>
      <p:bldP spid="46" grpId="3" animBg="1"/>
      <p:bldP spid="7" grpId="0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3" grpId="7" animBg="1"/>
      <p:bldP spid="33" grpId="8" animBg="1"/>
      <p:bldP spid="33" grpId="9" animBg="1"/>
      <p:bldP spid="33" grpId="10" animBg="1"/>
      <p:bldP spid="33" grpId="11" animBg="1"/>
      <p:bldP spid="33" grpId="12" animBg="1"/>
      <p:bldP spid="33" grpId="13" animBg="1"/>
      <p:bldP spid="28" grpId="0" animBg="1"/>
      <p:bldP spid="28" grpId="1" animBg="1"/>
      <p:bldP spid="28" grpId="2" animBg="1"/>
      <p:bldP spid="5" grpId="0" animBg="1"/>
      <p:bldP spid="5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594649" y="3232408"/>
            <a:ext cx="804672" cy="15675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6593719" y="3654461"/>
            <a:ext cx="804672" cy="286512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9" name="Straight Connector 28"/>
          <p:cNvCxnSpPr>
            <a:stCxn id="28" idx="0"/>
          </p:cNvCxnSpPr>
          <p:nvPr/>
        </p:nvCxnSpPr>
        <p:spPr>
          <a:xfrm flipV="1">
            <a:off x="6996055" y="2616922"/>
            <a:ext cx="0" cy="103753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28113" y="3496958"/>
            <a:ext cx="9656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32939" y="3305541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120%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639098" y="3772498"/>
            <a:ext cx="9656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43924" y="3581081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100%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0568" y="4802698"/>
            <a:ext cx="9656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35394" y="4611281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0%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5622074" y="3939502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863475" y="3748085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80%</a:t>
            </a:r>
          </a:p>
        </p:txBody>
      </p:sp>
      <p:sp>
        <p:nvSpPr>
          <p:cNvPr id="41" name="Content Placeholder 1"/>
          <p:cNvSpPr>
            <a:spLocks noGrp="1"/>
          </p:cNvSpPr>
          <p:nvPr>
            <p:ph idx="1"/>
          </p:nvPr>
        </p:nvSpPr>
        <p:spPr>
          <a:xfrm>
            <a:off x="319087" y="1599191"/>
            <a:ext cx="8313737" cy="1729447"/>
          </a:xfrm>
        </p:spPr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vazão</a:t>
            </a:r>
            <a:r>
              <a:rPr lang="en-GB" dirty="0"/>
              <a:t> de </a:t>
            </a:r>
            <a:r>
              <a:rPr lang="en-GB" dirty="0" err="1"/>
              <a:t>projeto</a:t>
            </a:r>
            <a:r>
              <a:rPr lang="en-GB" dirty="0"/>
              <a:t> é 80% da </a:t>
            </a:r>
            <a:r>
              <a:rPr lang="en-GB" dirty="0" err="1"/>
              <a:t>vazão</a:t>
            </a:r>
            <a:r>
              <a:rPr lang="en-GB" dirty="0"/>
              <a:t> nominal</a:t>
            </a:r>
          </a:p>
          <a:p>
            <a:r>
              <a:rPr lang="en-GB" dirty="0"/>
              <a:t>O </a:t>
            </a:r>
            <a:r>
              <a:rPr lang="en-GB" dirty="0" err="1"/>
              <a:t>fluxo</a:t>
            </a:r>
            <a:r>
              <a:rPr lang="en-GB" dirty="0"/>
              <a:t> </a:t>
            </a:r>
            <a:r>
              <a:rPr lang="en-GB" dirty="0" err="1"/>
              <a:t>desejado</a:t>
            </a:r>
            <a:r>
              <a:rPr lang="en-GB" dirty="0"/>
              <a:t> é </a:t>
            </a:r>
            <a:r>
              <a:rPr lang="en-GB" dirty="0" err="1"/>
              <a:t>requisitado</a:t>
            </a:r>
            <a:r>
              <a:rPr lang="en-GB" dirty="0"/>
              <a:t> </a:t>
            </a:r>
            <a:r>
              <a:rPr lang="en-GB" dirty="0" err="1"/>
              <a:t>pelo</a:t>
            </a:r>
            <a:r>
              <a:rPr lang="en-GB" dirty="0"/>
              <a:t> </a:t>
            </a:r>
            <a:r>
              <a:rPr lang="en-GB" dirty="0" err="1"/>
              <a:t>controlador</a:t>
            </a:r>
            <a:r>
              <a:rPr lang="en-GB" dirty="0"/>
              <a:t>/</a:t>
            </a:r>
            <a:r>
              <a:rPr lang="en-GB" dirty="0" err="1"/>
              <a:t>termostato</a:t>
            </a:r>
            <a:endParaRPr lang="en-GB" dirty="0"/>
          </a:p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99" y="3844877"/>
            <a:ext cx="6286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3460" y="3045149"/>
            <a:ext cx="197510" cy="222775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/>
          <p:cNvSpPr/>
          <p:nvPr/>
        </p:nvSpPr>
        <p:spPr>
          <a:xfrm>
            <a:off x="143460" y="3553035"/>
            <a:ext cx="197510" cy="222775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4589" y="2929714"/>
            <a:ext cx="361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30% da </a:t>
            </a:r>
            <a:r>
              <a:rPr lang="en-GB" dirty="0" err="1">
                <a:solidFill>
                  <a:schemeClr val="accent6"/>
                </a:solidFill>
              </a:rPr>
              <a:t>vazão</a:t>
            </a:r>
            <a:r>
              <a:rPr lang="en-GB" dirty="0">
                <a:solidFill>
                  <a:schemeClr val="accent6"/>
                </a:solidFill>
              </a:rPr>
              <a:t> de </a:t>
            </a:r>
            <a:r>
              <a:rPr lang="en-GB" dirty="0" err="1">
                <a:solidFill>
                  <a:schemeClr val="accent6"/>
                </a:solidFill>
              </a:rPr>
              <a:t>projeto</a:t>
            </a:r>
            <a:endParaRPr lang="en-GB" dirty="0">
              <a:solidFill>
                <a:schemeClr val="accent6"/>
              </a:solidFill>
            </a:endParaRPr>
          </a:p>
          <a:p>
            <a:endParaRPr lang="en-GB" dirty="0">
              <a:solidFill>
                <a:schemeClr val="accent6"/>
              </a:solidFill>
            </a:endParaRPr>
          </a:p>
          <a:p>
            <a:r>
              <a:rPr lang="en-GB" dirty="0">
                <a:solidFill>
                  <a:schemeClr val="accent6"/>
                </a:solidFill>
              </a:rPr>
              <a:t>80% da </a:t>
            </a:r>
            <a:r>
              <a:rPr lang="en-GB" dirty="0" err="1">
                <a:solidFill>
                  <a:schemeClr val="accent6"/>
                </a:solidFill>
              </a:rPr>
              <a:t>vazão</a:t>
            </a:r>
            <a:r>
              <a:rPr lang="en-GB" dirty="0">
                <a:solidFill>
                  <a:schemeClr val="accent6"/>
                </a:solidFill>
              </a:rPr>
              <a:t> de </a:t>
            </a:r>
            <a:r>
              <a:rPr lang="en-GB" dirty="0" err="1">
                <a:solidFill>
                  <a:schemeClr val="accent6"/>
                </a:solidFill>
              </a:rPr>
              <a:t>projeto</a:t>
            </a:r>
            <a:endParaRPr lang="en-GB" dirty="0">
              <a:solidFill>
                <a:schemeClr val="accent6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7412638" y="4520373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617464" y="4328956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30%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77596" y="2642351"/>
            <a:ext cx="1280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002060"/>
                </a:solidFill>
              </a:rPr>
              <a:t>VAZÃO DE PROJETO</a:t>
            </a:r>
            <a:endParaRPr lang="sl-SI" sz="1000" b="1" dirty="0">
              <a:solidFill>
                <a:srgbClr val="002060"/>
              </a:solidFill>
            </a:endParaRPr>
          </a:p>
          <a:p>
            <a:r>
              <a:rPr lang="sl-SI" sz="1000" b="1" dirty="0">
                <a:solidFill>
                  <a:srgbClr val="002060"/>
                </a:solidFill>
              </a:rPr>
              <a:t>      </a:t>
            </a:r>
            <a:r>
              <a:rPr lang="en-GB" sz="1000" b="1" dirty="0">
                <a:solidFill>
                  <a:srgbClr val="002060"/>
                </a:solidFill>
              </a:rPr>
              <a:t>~</a:t>
            </a:r>
            <a:endParaRPr lang="sl-SI" sz="1000" b="1" dirty="0">
              <a:solidFill>
                <a:srgbClr val="002060"/>
              </a:solidFill>
            </a:endParaRPr>
          </a:p>
          <a:p>
            <a:r>
              <a:rPr lang="sl-SI" sz="1000" b="1" dirty="0">
                <a:solidFill>
                  <a:srgbClr val="002060"/>
                </a:solidFill>
              </a:rPr>
              <a:t>AB-QM pre</a:t>
            </a:r>
            <a:r>
              <a:rPr lang="da-DK" sz="1000" b="1" dirty="0">
                <a:solidFill>
                  <a:srgbClr val="002060"/>
                </a:solidFill>
              </a:rPr>
              <a:t>-</a:t>
            </a:r>
            <a:r>
              <a:rPr lang="sl-SI" sz="1000" b="1" dirty="0">
                <a:solidFill>
                  <a:srgbClr val="002060"/>
                </a:solidFill>
              </a:rPr>
              <a:t>set</a:t>
            </a: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03758" y="3071546"/>
            <a:ext cx="174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002060"/>
                </a:solidFill>
              </a:rPr>
              <a:t>VAZÃO REQUERIDA / DESEJADA</a:t>
            </a:r>
            <a:endParaRPr lang="sl-SI" sz="1000" b="1" dirty="0">
              <a:solidFill>
                <a:srgbClr val="002060"/>
              </a:solidFill>
            </a:endParaRPr>
          </a:p>
          <a:p>
            <a:r>
              <a:rPr lang="sl-SI" sz="1000" b="1" dirty="0">
                <a:solidFill>
                  <a:srgbClr val="002060"/>
                </a:solidFill>
              </a:rPr>
              <a:t>    </a:t>
            </a:r>
            <a:r>
              <a:rPr lang="en-GB" sz="1000" b="1" dirty="0">
                <a:solidFill>
                  <a:srgbClr val="002060"/>
                </a:solidFill>
              </a:rPr>
              <a:t>~</a:t>
            </a:r>
            <a:endParaRPr lang="sl-SI" sz="1000" b="1" dirty="0">
              <a:solidFill>
                <a:srgbClr val="002060"/>
              </a:solidFill>
            </a:endParaRPr>
          </a:p>
          <a:p>
            <a:r>
              <a:rPr lang="sl-SI" sz="1000" b="1" dirty="0">
                <a:solidFill>
                  <a:srgbClr val="002060"/>
                </a:solidFill>
              </a:rPr>
              <a:t>0-10V</a:t>
            </a: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94649" y="3956045"/>
            <a:ext cx="803742" cy="56432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4359869" y="3962840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30%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68965" y="3978760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80%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7414910" y="4166242"/>
            <a:ext cx="9656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619736" y="3974825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80%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395138" y="3924898"/>
            <a:ext cx="9656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599964" y="3733481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100%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7400256" y="4798146"/>
            <a:ext cx="9656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605082" y="4606729"/>
            <a:ext cx="67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0%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589952" y="4166242"/>
            <a:ext cx="810304" cy="35413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/>
          <p:cNvSpPr/>
          <p:nvPr/>
        </p:nvSpPr>
        <p:spPr>
          <a:xfrm>
            <a:off x="6604704" y="4522379"/>
            <a:ext cx="790434" cy="2776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ectangle 64"/>
          <p:cNvSpPr/>
          <p:nvPr/>
        </p:nvSpPr>
        <p:spPr>
          <a:xfrm>
            <a:off x="6581544" y="3926896"/>
            <a:ext cx="803742" cy="5934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-42252" y="2743683"/>
            <a:ext cx="932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u="sng" dirty="0">
                <a:solidFill>
                  <a:srgbClr val="002060"/>
                </a:solidFill>
              </a:rPr>
              <a:t>Clique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3" y="5086009"/>
            <a:ext cx="7980284" cy="12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NovoCon</a:t>
            </a:r>
            <a:r>
              <a:rPr lang="en-GB" dirty="0">
                <a:solidFill>
                  <a:schemeClr val="bg1"/>
                </a:solidFill>
              </a:rPr>
              <a:t>™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 err="1">
                <a:solidFill>
                  <a:schemeClr val="bg1"/>
                </a:solidFill>
              </a:rPr>
              <a:t>Caracteristicas</a:t>
            </a:r>
            <a:r>
              <a:rPr lang="en-GB" sz="2000" b="0" dirty="0">
                <a:solidFill>
                  <a:schemeClr val="bg1"/>
                </a:solidFill>
              </a:rPr>
              <a:t> </a:t>
            </a:r>
            <a:r>
              <a:rPr lang="en-GB" sz="2000" b="0" dirty="0" err="1">
                <a:solidFill>
                  <a:schemeClr val="bg1"/>
                </a:solidFill>
              </a:rPr>
              <a:t>especiais</a:t>
            </a:r>
            <a:r>
              <a:rPr lang="en-GB" sz="2000" b="0" dirty="0">
                <a:solidFill>
                  <a:schemeClr val="bg1"/>
                </a:solidFill>
              </a:rPr>
              <a:t> – </a:t>
            </a:r>
            <a:r>
              <a:rPr lang="en-GB" sz="2000" b="0" dirty="0" err="1">
                <a:solidFill>
                  <a:schemeClr val="bg1"/>
                </a:solidFill>
              </a:rPr>
              <a:t>Controle</a:t>
            </a:r>
            <a:r>
              <a:rPr lang="en-GB" sz="2000" b="0" dirty="0">
                <a:solidFill>
                  <a:schemeClr val="bg1"/>
                </a:solidFill>
              </a:rPr>
              <a:t> de </a:t>
            </a:r>
            <a:r>
              <a:rPr lang="en-GB" sz="2000" b="0" dirty="0" err="1">
                <a:solidFill>
                  <a:schemeClr val="bg1"/>
                </a:solidFill>
              </a:rPr>
              <a:t>fluxo</a:t>
            </a:r>
            <a:endParaRPr lang="en-GB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6163 0.03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022E-16 L 2.77778E-7 0.0851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5971E-7 L -0.00034 0.08331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4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6163 0.0398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8334 L -0.00086 0.03241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54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8333 L 0.00069 0.03218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 animBg="1"/>
      <p:bldP spid="42" grpId="0" animBg="1"/>
      <p:bldP spid="47" grpId="0"/>
      <p:bldP spid="47" grpId="1"/>
      <p:bldP spid="50" grpId="0" animBg="1"/>
      <p:bldP spid="50" grpId="1" animBg="1"/>
      <p:bldP spid="50" grpId="2" animBg="1"/>
      <p:bldP spid="51" grpId="0"/>
      <p:bldP spid="51" grpId="1"/>
      <p:bldP spid="51" grpId="2"/>
      <p:bldP spid="53" grpId="0"/>
      <p:bldP spid="53" grpId="1"/>
      <p:bldP spid="53" grpId="2"/>
      <p:bldP spid="55" grpId="0"/>
      <p:bldP spid="63" grpId="0" animBg="1"/>
      <p:bldP spid="6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NovoCon</a:t>
            </a:r>
            <a:r>
              <a:rPr lang="en-GB" dirty="0">
                <a:solidFill>
                  <a:schemeClr val="bg1"/>
                </a:solidFill>
              </a:rPr>
              <a:t>™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>
                <a:solidFill>
                  <a:schemeClr val="bg1"/>
                </a:solidFill>
              </a:rPr>
              <a:t>I/O </a:t>
            </a:r>
            <a:r>
              <a:rPr lang="en-GB" sz="2000" b="0" dirty="0" err="1">
                <a:solidFill>
                  <a:schemeClr val="bg1"/>
                </a:solidFill>
              </a:rPr>
              <a:t>Remoto</a:t>
            </a:r>
            <a:endParaRPr lang="en-GB" sz="2000" b="0" dirty="0">
              <a:solidFill>
                <a:schemeClr val="bg1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3960813"/>
            <a:ext cx="81343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118100" y="1599936"/>
            <a:ext cx="3323854" cy="1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 descr="image00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625" y="1599935"/>
            <a:ext cx="3660768" cy="196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2513009" y="2212198"/>
            <a:ext cx="1841500" cy="635000"/>
          </a:xfrm>
          <a:prstGeom prst="rect">
            <a:avLst/>
          </a:prstGeom>
          <a:solidFill>
            <a:srgbClr val="E60A11">
              <a:alpha val="27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 err="1"/>
          </a:p>
        </p:txBody>
      </p:sp>
    </p:spTree>
    <p:extLst>
      <p:ext uri="{BB962C8B-B14F-4D97-AF65-F5344CB8AC3E}">
        <p14:creationId xmlns:p14="http://schemas.microsoft.com/office/powerpoint/2010/main" val="317348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utilizar inversores?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9456" y="1655008"/>
            <a:ext cx="870508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rgbClr val="000000"/>
                </a:solidFill>
                <a:latin typeface="Verdana" panose="020B0604030504040204" pitchFamily="34" charset="0"/>
              </a:rPr>
              <a:t>Potencial técnico de redução de consumo por</a:t>
            </a:r>
            <a:br>
              <a:rPr lang="pt-BR" sz="27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pt-BR" sz="2700" dirty="0">
                <a:solidFill>
                  <a:srgbClr val="000000"/>
                </a:solidFill>
                <a:latin typeface="Verdana" panose="020B0604030504040204" pitchFamily="34" charset="0"/>
              </a:rPr>
              <a:t>aplicação</a:t>
            </a:r>
          </a:p>
          <a:p>
            <a:endParaRPr lang="pt-BR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Cálculo de redução de consumo baseado em quadros de referencia.</a:t>
            </a:r>
            <a:b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14" y="3279648"/>
            <a:ext cx="8329373" cy="2175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6354" y="54240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1" dirty="0">
                <a:solidFill>
                  <a:srgbClr val="000000"/>
                </a:solidFill>
                <a:latin typeface="Verdana-Bold"/>
              </a:rPr>
              <a:t>Fonte: </a:t>
            </a:r>
            <a:r>
              <a:rPr lang="pt-BR" sz="1000" b="1" dirty="0" err="1">
                <a:solidFill>
                  <a:srgbClr val="000000"/>
                </a:solidFill>
                <a:latin typeface="Verdana-Bold"/>
              </a:rPr>
              <a:t>VSDs</a:t>
            </a:r>
            <a:r>
              <a:rPr lang="pt-BR" sz="1000" b="1" dirty="0">
                <a:solidFill>
                  <a:srgbClr val="000000"/>
                </a:solidFill>
                <a:latin typeface="Verdana-Bold"/>
              </a:rPr>
              <a:t> for Electric Motor Systems – CEE </a:t>
            </a:r>
            <a:r>
              <a:rPr lang="pt-BR" sz="1000" b="1" dirty="0" err="1">
                <a:solidFill>
                  <a:srgbClr val="000000"/>
                </a:solidFill>
                <a:latin typeface="Verdana-Bold"/>
              </a:rPr>
              <a:t>Study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928483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NovoCon</a:t>
            </a:r>
            <a:r>
              <a:rPr lang="en-GB" dirty="0">
                <a:solidFill>
                  <a:schemeClr val="bg1"/>
                </a:solidFill>
              </a:rPr>
              <a:t>™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0" dirty="0" err="1">
                <a:solidFill>
                  <a:schemeClr val="bg1"/>
                </a:solidFill>
              </a:rPr>
              <a:t>Medição</a:t>
            </a:r>
            <a:r>
              <a:rPr lang="en-GB" sz="2000" b="0" dirty="0">
                <a:solidFill>
                  <a:schemeClr val="bg1"/>
                </a:solidFill>
              </a:rPr>
              <a:t> de </a:t>
            </a:r>
            <a:r>
              <a:rPr lang="en-GB" sz="2000" b="0" dirty="0" err="1">
                <a:solidFill>
                  <a:schemeClr val="bg1"/>
                </a:solidFill>
              </a:rPr>
              <a:t>Energia</a:t>
            </a:r>
            <a:endParaRPr lang="en-GB" sz="2000" b="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88458" y="1362111"/>
            <a:ext cx="3974530" cy="2505390"/>
            <a:chOff x="5034441" y="1680360"/>
            <a:chExt cx="3308889" cy="2085796"/>
          </a:xfrm>
        </p:grpSpPr>
        <p:pic>
          <p:nvPicPr>
            <p:cNvPr id="4" name="Picture 16" descr="http://rabiz.danfoss.net/rapid/Files/04/Photo/160755/thumb_AKS11_withCable_084N0003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015" y="2300894"/>
              <a:ext cx="992066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8" descr="http://rabiz.danfoss.net/rapid/Files/04/Photo/160755/thumb_AKS11_withCable_084N0003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661" y="2788256"/>
              <a:ext cx="987669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441" y="1680360"/>
              <a:ext cx="1188451" cy="83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urved Connector 19"/>
            <p:cNvCxnSpPr>
              <a:cxnSpLocks noChangeShapeType="1"/>
            </p:cNvCxnSpPr>
            <p:nvPr/>
          </p:nvCxnSpPr>
          <p:spPr bwMode="auto">
            <a:xfrm>
              <a:off x="6131716" y="1988156"/>
              <a:ext cx="2006112" cy="1185860"/>
            </a:xfrm>
            <a:prstGeom prst="curvedConnector3">
              <a:avLst>
                <a:gd name="adj1" fmla="val 50000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Curved Connector 25"/>
            <p:cNvCxnSpPr>
              <a:cxnSpLocks noChangeShapeType="1"/>
            </p:cNvCxnSpPr>
            <p:nvPr/>
          </p:nvCxnSpPr>
          <p:spPr bwMode="auto">
            <a:xfrm rot="10800000">
              <a:off x="5930239" y="1915912"/>
              <a:ext cx="834773" cy="658035"/>
            </a:xfrm>
            <a:prstGeom prst="curvedConnector3">
              <a:avLst>
                <a:gd name="adj1" fmla="val 50000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50" y="4636406"/>
            <a:ext cx="1957749" cy="13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292099" y="1311275"/>
            <a:ext cx="8308975" cy="936000"/>
          </a:xfrm>
        </p:spPr>
        <p:txBody>
          <a:bodyPr/>
          <a:lstStyle/>
          <a:p>
            <a:r>
              <a:rPr lang="pt-BR" sz="2400" b="1" dirty="0">
                <a:solidFill>
                  <a:schemeClr val="tx1"/>
                </a:solidFill>
              </a:rPr>
              <a:t>Recursos de Energia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5" name="Content Placeholder 5"/>
          <p:cNvSpPr>
            <a:spLocks noGrp="1"/>
          </p:cNvSpPr>
          <p:nvPr>
            <p:ph idx="4294967295"/>
          </p:nvPr>
        </p:nvSpPr>
        <p:spPr>
          <a:xfrm>
            <a:off x="481329" y="1779275"/>
            <a:ext cx="8243571" cy="5111816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</a:pPr>
            <a:r>
              <a:rPr lang="pt-BR" dirty="0"/>
              <a:t>Temperatura de AG</a:t>
            </a:r>
          </a:p>
          <a:p>
            <a:pPr>
              <a:spcAft>
                <a:spcPts val="0"/>
              </a:spcAft>
            </a:pPr>
            <a:r>
              <a:rPr lang="pt-BR" dirty="0"/>
              <a:t>Temperatura RAG</a:t>
            </a:r>
          </a:p>
          <a:p>
            <a:pPr>
              <a:spcAft>
                <a:spcPts val="0"/>
              </a:spcAft>
            </a:pPr>
            <a:r>
              <a:rPr lang="pt-BR" dirty="0"/>
              <a:t>Vazão atual</a:t>
            </a:r>
          </a:p>
          <a:p>
            <a:pPr>
              <a:spcAft>
                <a:spcPts val="0"/>
              </a:spcAft>
            </a:pPr>
            <a:r>
              <a:rPr lang="pt-BR" dirty="0"/>
              <a:t>Contador de energia e fluxo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pt-BR" dirty="0"/>
              <a:t>Alarme de baixo</a:t>
            </a:r>
            <a:r>
              <a:rPr lang="sl-SI" dirty="0"/>
              <a:t> </a:t>
            </a:r>
            <a:r>
              <a:rPr lang="el-GR" dirty="0"/>
              <a:t>Δ</a:t>
            </a:r>
            <a:r>
              <a:rPr lang="sl-SI" dirty="0"/>
              <a:t>T</a:t>
            </a:r>
          </a:p>
          <a:p>
            <a:pPr>
              <a:spcAft>
                <a:spcPts val="0"/>
              </a:spcAft>
            </a:pPr>
            <a:r>
              <a:rPr lang="pt-BR" dirty="0"/>
              <a:t>Alarme de sensor desconectado</a:t>
            </a:r>
            <a:endParaRPr lang="sl-SI" dirty="0"/>
          </a:p>
          <a:p>
            <a:pPr>
              <a:spcAft>
                <a:spcPts val="0"/>
              </a:spcAft>
            </a:pPr>
            <a:endParaRPr lang="pt-BR" dirty="0"/>
          </a:p>
          <a:p>
            <a:pPr>
              <a:spcAft>
                <a:spcPts val="0"/>
              </a:spcAft>
            </a:pPr>
            <a:endParaRPr lang="pt-BR" dirty="0"/>
          </a:p>
          <a:p>
            <a:pPr>
              <a:spcAft>
                <a:spcPts val="0"/>
              </a:spcAft>
            </a:pPr>
            <a:endParaRPr lang="sl-SI" dirty="0"/>
          </a:p>
          <a:p>
            <a:pPr marL="182563" lvl="1" algn="r">
              <a:spcAft>
                <a:spcPts val="0"/>
              </a:spcAft>
            </a:pPr>
            <a:endParaRPr lang="en-US" dirty="0"/>
          </a:p>
          <a:p>
            <a:pPr marL="182563" lvl="1" algn="r">
              <a:spcAft>
                <a:spcPts val="0"/>
              </a:spcAft>
            </a:pPr>
            <a:r>
              <a:rPr lang="pt-BR" dirty="0"/>
              <a:t>Monitoramento e otimização de energia</a:t>
            </a:r>
          </a:p>
          <a:p>
            <a:pPr marL="182563" lvl="1" algn="r">
              <a:spcAft>
                <a:spcPts val="0"/>
              </a:spcAft>
            </a:pPr>
            <a:r>
              <a:rPr lang="pt-BR" dirty="0"/>
              <a:t>Comissionamento remoto e solução de problemas</a:t>
            </a:r>
          </a:p>
          <a:p>
            <a:pPr marL="182563" lvl="1" algn="r">
              <a:spcAft>
                <a:spcPts val="0"/>
              </a:spcAft>
            </a:pPr>
            <a:r>
              <a:rPr lang="pt-BR" dirty="0"/>
              <a:t>Gestão de energia de pico</a:t>
            </a:r>
          </a:p>
          <a:p>
            <a:pPr algn="r">
              <a:spcAft>
                <a:spcPts val="0"/>
              </a:spcAft>
            </a:pPr>
            <a:r>
              <a:rPr lang="pt-BR" dirty="0"/>
              <a:t>Economia de energia por temperatura de retorno ou </a:t>
            </a:r>
            <a:r>
              <a:rPr lang="el-GR" dirty="0"/>
              <a:t>Δ</a:t>
            </a:r>
            <a:r>
              <a:rPr lang="sl-SI" dirty="0"/>
              <a:t>T</a:t>
            </a:r>
            <a:endParaRPr lang="pt-BR" dirty="0"/>
          </a:p>
          <a:p>
            <a:pPr algn="r">
              <a:spcAft>
                <a:spcPts val="0"/>
              </a:spcAft>
            </a:pPr>
            <a:r>
              <a:rPr lang="pt-BR" dirty="0"/>
              <a:t>Rateio de energia por unidade terminal</a:t>
            </a:r>
            <a:endParaRPr lang="en-US" dirty="0"/>
          </a:p>
          <a:p>
            <a:pPr>
              <a:spcAft>
                <a:spcPts val="0"/>
              </a:spcAft>
            </a:pPr>
            <a:endParaRPr lang="en-US" sz="1800" dirty="0"/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3431001" y="4018689"/>
            <a:ext cx="5293899" cy="588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/>
              <a:t>Gerenciamento de Energia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9132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NovoCon</a:t>
            </a:r>
            <a:br>
              <a:rPr lang="pt-BR" dirty="0"/>
            </a:br>
            <a:r>
              <a:rPr lang="pt-BR" sz="2000" dirty="0"/>
              <a:t>Economia de tempo em todos os estágios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1469403"/>
            <a:ext cx="5486400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lvl="1" indent="-20638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Não é necessário o ajuste de vazão na válvula</a:t>
            </a:r>
          </a:p>
          <a:p>
            <a:pPr marL="177800" lvl="1" indent="-20638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Cabos plug-in, mais agilidade na instalação</a:t>
            </a:r>
          </a:p>
          <a:p>
            <a:pPr marL="177800" lvl="1" indent="-20638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Indentificação de status por LEDs</a:t>
            </a:r>
          </a:p>
          <a:p>
            <a:pPr marL="177800" lvl="1" indent="-20638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Não é necessário o ajuste em campo para o flush</a:t>
            </a:r>
          </a:p>
          <a:p>
            <a:pPr marL="177800" lvl="1" indent="-20638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Alarme indetificando o local em caso de falha na comunicação</a:t>
            </a:r>
          </a:p>
          <a:p>
            <a:pPr marL="177800" lvl="1" indent="-20638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Alarme no bloqueio da válvula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9" name="Pladsholder til billede 4" descr="NovoCon_Pack shots AB-QM+NovoCon_blue_PP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25" r="4493" b="25"/>
          <a:stretch/>
        </p:blipFill>
        <p:spPr>
          <a:xfrm>
            <a:off x="209550" y="1219199"/>
            <a:ext cx="274055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Onde utilizar?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099" y="1350187"/>
            <a:ext cx="5687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Sistemas de bombeamento</a:t>
            </a:r>
            <a:endParaRPr lang="pt-BR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93179" y="2003197"/>
            <a:ext cx="75576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Utilizar conversores de frequência em motores elétricos de bombas (para regulação da vazão) em vez de estrangulamento por meio de válvulas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79" y="3403295"/>
            <a:ext cx="3613023" cy="222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63" y="3488639"/>
            <a:ext cx="4047511" cy="2314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8512" y="2926527"/>
            <a:ext cx="3767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5398"/>
                </a:solidFill>
                <a:latin typeface="Verdana-Bold"/>
              </a:rPr>
              <a:t>Custos </a:t>
            </a:r>
            <a:r>
              <a:rPr lang="pt-BR" sz="1600" b="1" dirty="0" err="1">
                <a:solidFill>
                  <a:srgbClr val="005398"/>
                </a:solidFill>
                <a:latin typeface="Verdana-Bold"/>
              </a:rPr>
              <a:t>tipicos</a:t>
            </a:r>
            <a:r>
              <a:rPr lang="pt-BR" sz="1600" b="1" dirty="0">
                <a:solidFill>
                  <a:srgbClr val="005398"/>
                </a:solidFill>
                <a:latin typeface="Verdana-Bold"/>
              </a:rPr>
              <a:t> de uma bomba</a:t>
            </a:r>
            <a:r>
              <a:rPr lang="pt-BR" sz="1600" dirty="0">
                <a:solidFill>
                  <a:srgbClr val="005398"/>
                </a:solidFill>
                <a:latin typeface="Verdana-Bold"/>
              </a:rPr>
              <a:t/>
            </a:r>
            <a:br>
              <a:rPr lang="pt-BR" sz="1600" dirty="0">
                <a:solidFill>
                  <a:srgbClr val="005398"/>
                </a:solidFill>
                <a:latin typeface="Verdana-Bold"/>
              </a:rPr>
            </a:br>
            <a:r>
              <a:rPr lang="pt-BR" sz="1600" b="1" dirty="0">
                <a:solidFill>
                  <a:srgbClr val="005398"/>
                </a:solidFill>
                <a:latin typeface="Verdana-Bold"/>
              </a:rPr>
              <a:t>ao longo da sua vida </a:t>
            </a:r>
            <a:r>
              <a:rPr lang="pt-BR" sz="1600" b="1" dirty="0" err="1">
                <a:solidFill>
                  <a:srgbClr val="005398"/>
                </a:solidFill>
                <a:latin typeface="Verdana-Bold"/>
              </a:rPr>
              <a:t>util</a:t>
            </a:r>
            <a:r>
              <a:rPr lang="pt-BR" sz="1600" dirty="0">
                <a:solidFill>
                  <a:srgbClr val="005398"/>
                </a:solidFill>
                <a:latin typeface="Verdana-Bold"/>
              </a:rPr>
              <a:t/>
            </a:r>
            <a:br>
              <a:rPr lang="pt-BR" sz="1600" dirty="0">
                <a:solidFill>
                  <a:srgbClr val="005398"/>
                </a:solidFill>
                <a:latin typeface="Verdana-Bold"/>
              </a:rPr>
            </a:b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44753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Onde utilizar?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099" y="1350187"/>
            <a:ext cx="5687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Sistemas de ventilação</a:t>
            </a:r>
            <a:endParaRPr lang="pt-BR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93179" y="2003197"/>
            <a:ext cx="7557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Utilizar conversores de frequência em motores elétricos de ventiladores em vez de estrangulamento por meio de </a:t>
            </a:r>
            <a:r>
              <a:rPr lang="pt-BR" dirty="0" err="1">
                <a:solidFill>
                  <a:srgbClr val="000000"/>
                </a:solidFill>
                <a:latin typeface="Verdana" panose="020B0604030504040204" pitchFamily="34" charset="0"/>
              </a:rPr>
              <a:t>damper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051" y="3159455"/>
            <a:ext cx="3613023" cy="2225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5597596"/>
            <a:ext cx="8481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Verdana" panose="020B0604030504040204" pitchFamily="34" charset="0"/>
              </a:rPr>
              <a:t>Economias até 30% do consumo energético correspondente e 6% do consumo global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47" y="2775219"/>
            <a:ext cx="3498405" cy="26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Torre de Resfriamento</a:t>
            </a:r>
            <a:br>
              <a:rPr lang="pt-BR" dirty="0"/>
            </a:br>
            <a:r>
              <a:rPr lang="pt-BR" sz="2000" dirty="0"/>
              <a:t>VLT®HVAC Drive </a:t>
            </a:r>
            <a:endParaRPr lang="pt-BR" dirty="0"/>
          </a:p>
        </p:txBody>
      </p:sp>
      <p:pic>
        <p:nvPicPr>
          <p:cNvPr id="4" name="Picture 5" descr="Sistema Torre de Resfriamento - V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50" y="1231274"/>
            <a:ext cx="7374700" cy="49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63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Torre de Resfriamento</a:t>
            </a:r>
            <a:br>
              <a:rPr lang="pt-BR" dirty="0"/>
            </a:br>
            <a:r>
              <a:rPr lang="pt-BR" sz="2000" dirty="0"/>
              <a:t>VLT®HVAC Drive </a:t>
            </a:r>
            <a:endParaRPr lang="pt-BR" dirty="0"/>
          </a:p>
        </p:txBody>
      </p:sp>
      <p:pic>
        <p:nvPicPr>
          <p:cNvPr id="4" name="Picture 4" descr="Sistema Torre de Resfriamento - ECONO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63" y="1377696"/>
            <a:ext cx="6872074" cy="49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r>
              <a:rPr lang="pt-BR" dirty="0"/>
              <a:t>Bomba Água de Condensação</a:t>
            </a:r>
            <a:br>
              <a:rPr lang="pt-BR" dirty="0"/>
            </a:br>
            <a:r>
              <a:rPr lang="pt-BR" sz="2000" dirty="0"/>
              <a:t>VLT®HVAC Drive </a:t>
            </a:r>
            <a:endParaRPr lang="pt-BR" dirty="0"/>
          </a:p>
        </p:txBody>
      </p:sp>
      <p:pic>
        <p:nvPicPr>
          <p:cNvPr id="4" name="Picture 4" descr="Sistema Bomba do Condensador - V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21" y="1231275"/>
            <a:ext cx="6852158" cy="50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914291"/>
      </p:ext>
    </p:extLst>
  </p:cSld>
  <p:clrMapOvr>
    <a:masterClrMapping/>
  </p:clrMapOvr>
</p:sld>
</file>

<file path=ppt/theme/theme1.xml><?xml version="1.0" encoding="utf-8"?>
<a:theme xmlns:a="http://schemas.openxmlformats.org/drawingml/2006/main" name="Danfoss Them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2.xml><?xml version="1.0" encoding="utf-8"?>
<a:theme xmlns:a="http://schemas.openxmlformats.org/drawingml/2006/main" name="1_Danfoss Them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Danfoss Theme</Template>
  <TotalTime>18091</TotalTime>
  <Words>1076</Words>
  <Application>Microsoft Office PowerPoint</Application>
  <PresentationFormat>Apresentação na tela (4:3)</PresentationFormat>
  <Paragraphs>238</Paragraphs>
  <Slides>41</Slides>
  <Notes>3</Notes>
  <HiddenSlides>0</HiddenSlides>
  <MMClips>7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41</vt:i4>
      </vt:variant>
    </vt:vector>
  </HeadingPairs>
  <TitlesOfParts>
    <vt:vector size="50" baseType="lpstr">
      <vt:lpstr>Arial</vt:lpstr>
      <vt:lpstr>Calibri</vt:lpstr>
      <vt:lpstr>SimHei</vt:lpstr>
      <vt:lpstr>Times New Roman</vt:lpstr>
      <vt:lpstr>Verdana</vt:lpstr>
      <vt:lpstr>Verdana-Bold</vt:lpstr>
      <vt:lpstr>Wingdings</vt:lpstr>
      <vt:lpstr>Danfoss Theme</vt:lpstr>
      <vt:lpstr>1_Danfoss Theme</vt:lpstr>
      <vt:lpstr>Apresentação do PowerPoint</vt:lpstr>
      <vt:lpstr>Apresentação do PowerPoint</vt:lpstr>
      <vt:lpstr>Por que utilizar inversores?</vt:lpstr>
      <vt:lpstr>Por que utilizar inversores?</vt:lpstr>
      <vt:lpstr>Onde utilizar?</vt:lpstr>
      <vt:lpstr>Onde utilizar?</vt:lpstr>
      <vt:lpstr>Torre de Resfriamento VLT®HVAC Drive </vt:lpstr>
      <vt:lpstr>Torre de Resfriamento VLT®HVAC Drive </vt:lpstr>
      <vt:lpstr>Bomba Água de Condensação VLT®HVAC Drive </vt:lpstr>
      <vt:lpstr>Bomba Água de Condensação VLT®HVAC Drive </vt:lpstr>
      <vt:lpstr>Pressurização de Escada VLT®HVAC Drive </vt:lpstr>
      <vt:lpstr>VLT®HVAC Drive</vt:lpstr>
      <vt:lpstr>VLT®HVAC Drive</vt:lpstr>
      <vt:lpstr>Apresentação do PowerPoint</vt:lpstr>
      <vt:lpstr>Balanceamento Hidrônico O que é??</vt:lpstr>
      <vt:lpstr>Balanceamento Hidrônico Sistema desbalanceado</vt:lpstr>
      <vt:lpstr>Balanceamento Hidrônico Beneficios do balanceamento</vt:lpstr>
      <vt:lpstr>Balanceamento Hidrônico Problemas Típicos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Balanceamento do sistema Comissionamento</vt:lpstr>
      <vt:lpstr>Balanceamento do sistema Comissionamento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Custo total do patrimônio Análise do custo pelo tempo</vt:lpstr>
      <vt:lpstr>NovoCon Muito mais que um atuador com comunicação</vt:lpstr>
      <vt:lpstr>NovoCon Comparativo de instalações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Recursos de Energia</vt:lpstr>
      <vt:lpstr>NovoCon Economia de tempo em todos os estágios</vt:lpstr>
    </vt:vector>
  </TitlesOfParts>
  <Company>Danfoss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Junior Katuaki Hayashida</dc:creator>
  <cp:lastModifiedBy>Tito Bombas</cp:lastModifiedBy>
  <cp:revision>137</cp:revision>
  <dcterms:created xsi:type="dcterms:W3CDTF">2016-03-22T21:33:20Z</dcterms:created>
  <dcterms:modified xsi:type="dcterms:W3CDTF">2019-06-12T12:30:56Z</dcterms:modified>
</cp:coreProperties>
</file>